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37"/>
  </p:notesMasterIdLst>
  <p:sldIdLst>
    <p:sldId id="256" r:id="rId3"/>
    <p:sldId id="257" r:id="rId4"/>
    <p:sldId id="258" r:id="rId5"/>
    <p:sldId id="259" r:id="rId6"/>
    <p:sldId id="260" r:id="rId7"/>
    <p:sldId id="261" r:id="rId8"/>
    <p:sldId id="266" r:id="rId9"/>
    <p:sldId id="267" r:id="rId10"/>
    <p:sldId id="268" r:id="rId11"/>
    <p:sldId id="269" r:id="rId12"/>
    <p:sldId id="270" r:id="rId13"/>
    <p:sldId id="271" r:id="rId14"/>
    <p:sldId id="272" r:id="rId15"/>
    <p:sldId id="273" r:id="rId16"/>
    <p:sldId id="274" r:id="rId17"/>
    <p:sldId id="279" r:id="rId18"/>
    <p:sldId id="280" r:id="rId19"/>
    <p:sldId id="277" r:id="rId20"/>
    <p:sldId id="281" r:id="rId21"/>
    <p:sldId id="278" r:id="rId22"/>
    <p:sldId id="282" r:id="rId23"/>
    <p:sldId id="283" r:id="rId24"/>
    <p:sldId id="284" r:id="rId25"/>
    <p:sldId id="285" r:id="rId26"/>
    <p:sldId id="286" r:id="rId27"/>
    <p:sldId id="287" r:id="rId28"/>
    <p:sldId id="288" r:id="rId29"/>
    <p:sldId id="289" r:id="rId30"/>
    <p:sldId id="292" r:id="rId31"/>
    <p:sldId id="293" r:id="rId32"/>
    <p:sldId id="294" r:id="rId33"/>
    <p:sldId id="290" r:id="rId34"/>
    <p:sldId id="295" r:id="rId35"/>
    <p:sldId id="296" r:id="rId36"/>
  </p:sldIdLst>
  <p:sldSz cx="14630400" cy="8229600"/>
  <p:notesSz cx="8229600" cy="146304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ambria Math" panose="02040503050406030204" pitchFamily="18"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1" d="100"/>
          <a:sy n="101" d="100"/>
        </p:scale>
        <p:origin x="40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378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199638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90798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7091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559909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23245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185367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45569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F0BF-12EA-4CB3-8E91-C31DC815AFC5}"/>
              </a:ext>
            </a:extLst>
          </p:cNvPr>
          <p:cNvSpPr>
            <a:spLocks noGrp="1"/>
          </p:cNvSpPr>
          <p:nvPr>
            <p:ph type="ctrTitle"/>
          </p:nvPr>
        </p:nvSpPr>
        <p:spPr>
          <a:xfrm>
            <a:off x="1828800" y="1346200"/>
            <a:ext cx="10972800" cy="2865438"/>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0CA07D-D9CB-4DBD-ADC3-8BBAF7967C45}"/>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34EAB3-D6CB-49D8-A286-9FA1BBA9AB4C}"/>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4C6A854A-7150-42C7-ACD6-0D4401549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6970B-F1F2-4050-B410-53C5CDD88513}"/>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1638921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7CFE3-4A4E-4BA2-8187-0E5471EA41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7C5751-EDE4-4803-9781-6555DFF33F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1A13C4-B3D6-42BB-A950-E3A4ACBCD6F7}"/>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79404638-A1ED-41E4-B923-01C7846C8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FBF7F-F092-4863-909D-F5E36D7CF2AC}"/>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4146915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ED485-01DB-44AD-B8D3-847DD787E3BF}"/>
              </a:ext>
            </a:extLst>
          </p:cNvPr>
          <p:cNvSpPr>
            <a:spLocks noGrp="1"/>
          </p:cNvSpPr>
          <p:nvPr>
            <p:ph type="title"/>
          </p:nvPr>
        </p:nvSpPr>
        <p:spPr>
          <a:xfrm>
            <a:off x="998538" y="2051050"/>
            <a:ext cx="12619037" cy="34242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A8D7AE-5D59-4C98-BC4A-1389AA246B8D}"/>
              </a:ext>
            </a:extLst>
          </p:cNvPr>
          <p:cNvSpPr>
            <a:spLocks noGrp="1"/>
          </p:cNvSpPr>
          <p:nvPr>
            <p:ph type="body" idx="1"/>
          </p:nvPr>
        </p:nvSpPr>
        <p:spPr>
          <a:xfrm>
            <a:off x="998538" y="5507038"/>
            <a:ext cx="12619037" cy="18002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168B06-73C5-4E73-91A1-2FB4ED3554D7}"/>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7D3931DB-6D2E-4C6B-890D-14EAD5DC6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E6AB5-698C-47A3-930F-4AE578751B3E}"/>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3506731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7E9E-F214-4A03-8439-8FDB62676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51BFCD-76C1-47DD-9D8E-C9245845B9EF}"/>
              </a:ext>
            </a:extLst>
          </p:cNvPr>
          <p:cNvSpPr>
            <a:spLocks noGrp="1"/>
          </p:cNvSpPr>
          <p:nvPr>
            <p:ph sz="half" idx="1"/>
          </p:nvPr>
        </p:nvSpPr>
        <p:spPr>
          <a:xfrm>
            <a:off x="1006475"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F1268A-13B5-4EE7-8BDF-FB87DDA14DE2}"/>
              </a:ext>
            </a:extLst>
          </p:cNvPr>
          <p:cNvSpPr>
            <a:spLocks noGrp="1"/>
          </p:cNvSpPr>
          <p:nvPr>
            <p:ph sz="half" idx="2"/>
          </p:nvPr>
        </p:nvSpPr>
        <p:spPr>
          <a:xfrm>
            <a:off x="7391400"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8DB65-9CAD-4C5F-8892-BAB15BC6741B}"/>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6" name="Footer Placeholder 5">
            <a:extLst>
              <a:ext uri="{FF2B5EF4-FFF2-40B4-BE49-F238E27FC236}">
                <a16:creationId xmlns:a16="http://schemas.microsoft.com/office/drawing/2014/main" id="{ACC2CB2E-E4D7-4DD1-84D1-6C85A366F2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CE5E76-32F9-46EE-BFA1-9AF2962E42FF}"/>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3434908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7D3C-679B-456C-A514-7754FFC76C36}"/>
              </a:ext>
            </a:extLst>
          </p:cNvPr>
          <p:cNvSpPr>
            <a:spLocks noGrp="1"/>
          </p:cNvSpPr>
          <p:nvPr>
            <p:ph type="title"/>
          </p:nvPr>
        </p:nvSpPr>
        <p:spPr>
          <a:xfrm>
            <a:off x="1008063" y="438150"/>
            <a:ext cx="12619037" cy="1590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E3CC70-4526-459A-B0FC-59503EE30E11}"/>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EBB9F1-7A23-43CE-B961-CF42C6868F69}"/>
              </a:ext>
            </a:extLst>
          </p:cNvPr>
          <p:cNvSpPr>
            <a:spLocks noGrp="1"/>
          </p:cNvSpPr>
          <p:nvPr>
            <p:ph sz="half" idx="2"/>
          </p:nvPr>
        </p:nvSpPr>
        <p:spPr>
          <a:xfrm>
            <a:off x="1008063" y="3006725"/>
            <a:ext cx="6189662"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D807F8-07C5-44B4-A34B-6E8F0DD76CE0}"/>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DA997A-C680-47D2-9043-9DADD54DB422}"/>
              </a:ext>
            </a:extLst>
          </p:cNvPr>
          <p:cNvSpPr>
            <a:spLocks noGrp="1"/>
          </p:cNvSpPr>
          <p:nvPr>
            <p:ph sz="quarter" idx="4"/>
          </p:nvPr>
        </p:nvSpPr>
        <p:spPr>
          <a:xfrm>
            <a:off x="7407275" y="3006725"/>
            <a:ext cx="6219825"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66538C-1D08-4BD4-9A36-A77D463EC588}"/>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8" name="Footer Placeholder 7">
            <a:extLst>
              <a:ext uri="{FF2B5EF4-FFF2-40B4-BE49-F238E27FC236}">
                <a16:creationId xmlns:a16="http://schemas.microsoft.com/office/drawing/2014/main" id="{846C6B0C-DCE3-415D-9E8F-38ACA3FFE3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6C3CE4-C15F-486E-B62F-078189DB323D}"/>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4015139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A048-A5E1-4BC0-8AED-0FC856744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1A0100-85C9-4E35-9C8D-9EAF0555C6D2}"/>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4" name="Footer Placeholder 3">
            <a:extLst>
              <a:ext uri="{FF2B5EF4-FFF2-40B4-BE49-F238E27FC236}">
                <a16:creationId xmlns:a16="http://schemas.microsoft.com/office/drawing/2014/main" id="{3EDB29D0-CC6C-4547-94A7-747DA94AE2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161307-E6FA-460F-90AF-7B542F41192F}"/>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3194331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D8334-6E93-4418-BD30-82526FC3844F}"/>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3" name="Footer Placeholder 2">
            <a:extLst>
              <a:ext uri="{FF2B5EF4-FFF2-40B4-BE49-F238E27FC236}">
                <a16:creationId xmlns:a16="http://schemas.microsoft.com/office/drawing/2014/main" id="{36A1E4C1-D443-4C00-A64A-C64F8CEFCC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796FF1-18EF-4525-80A0-F68DC397408C}"/>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34411226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71949-9F2B-4F5D-B649-5B9DC4BC9A22}"/>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FC20E7-BFD6-4128-B260-98E48E52DBFA}"/>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4D4D64-B9BA-40C7-ABDE-C69F2E3382AB}"/>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528FDE-7B10-4B0C-80AF-41EED2DA5448}"/>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6" name="Footer Placeholder 5">
            <a:extLst>
              <a:ext uri="{FF2B5EF4-FFF2-40B4-BE49-F238E27FC236}">
                <a16:creationId xmlns:a16="http://schemas.microsoft.com/office/drawing/2014/main" id="{96F7ADE5-CC03-434C-8517-88B98494D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F1E9C-F962-4224-8BEE-CD28ED46EE94}"/>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2175719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D10B-1F89-49FE-9DCB-4520A5ED3020}"/>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CC635A-CC9B-421C-8CBA-D21460C78AFD}"/>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550EF1-D85E-4FA7-B1CF-E0CDC83B2D37}"/>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9A7BA8-BAFE-4054-83E9-64221D8CC4E9}"/>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6" name="Footer Placeholder 5">
            <a:extLst>
              <a:ext uri="{FF2B5EF4-FFF2-40B4-BE49-F238E27FC236}">
                <a16:creationId xmlns:a16="http://schemas.microsoft.com/office/drawing/2014/main" id="{1DDDC001-0BC9-42DA-B689-CEBD43BD1F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648AFD-898E-4A35-80D1-AEC987F6077F}"/>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1860491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29CE-3ED9-40DE-AE08-35D5458947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63531F-4887-4901-A555-3552ABF3D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E76AD-39A8-4C4D-BA58-81BF272FFD88}"/>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FF719F56-00D2-44D2-98A4-97C6F4F7D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57986-CA73-4FA4-BC91-F73F40599F81}"/>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1047139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78EFA7-0B55-4503-8266-AC5E3473BB76}"/>
              </a:ext>
            </a:extLst>
          </p:cNvPr>
          <p:cNvSpPr>
            <a:spLocks noGrp="1"/>
          </p:cNvSpPr>
          <p:nvPr>
            <p:ph type="title" orient="vert"/>
          </p:nvPr>
        </p:nvSpPr>
        <p:spPr>
          <a:xfrm>
            <a:off x="10469563" y="438150"/>
            <a:ext cx="3154362" cy="69738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B8D88B-3A45-4C6A-B29E-06F1C34BDF7B}"/>
              </a:ext>
            </a:extLst>
          </p:cNvPr>
          <p:cNvSpPr>
            <a:spLocks noGrp="1"/>
          </p:cNvSpPr>
          <p:nvPr>
            <p:ph type="body" orient="vert" idx="1"/>
          </p:nvPr>
        </p:nvSpPr>
        <p:spPr>
          <a:xfrm>
            <a:off x="1006475" y="438150"/>
            <a:ext cx="9310688" cy="6973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0E278-ED26-43D6-8671-F945F20CD501}"/>
              </a:ext>
            </a:extLst>
          </p:cNvPr>
          <p:cNvSpPr>
            <a:spLocks noGrp="1"/>
          </p:cNvSpPr>
          <p:nvPr>
            <p:ph type="dt" sz="half" idx="10"/>
          </p:nvPr>
        </p:nvSpPr>
        <p:spPr/>
        <p:txBody>
          <a:body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C3865CAC-50DD-452B-9E1C-CF09FDFCD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012CD-7A41-4F04-83D2-4318FD336EA5}"/>
              </a:ext>
            </a:extLst>
          </p:cNvPr>
          <p:cNvSpPr>
            <a:spLocks noGrp="1"/>
          </p:cNvSpPr>
          <p:nvPr>
            <p:ph type="sldNum" sz="quarter" idx="12"/>
          </p:nvPr>
        </p:nvSpPr>
        <p:spPr/>
        <p:txBody>
          <a:bodyPr/>
          <a:lstStyle/>
          <a:p>
            <a:fld id="{55299583-1272-4C84-B774-9D90BA6ACDEF}" type="slidenum">
              <a:rPr lang="en-US" smtClean="0"/>
              <a:t>‹#›</a:t>
            </a:fld>
            <a:endParaRPr lang="en-US"/>
          </a:p>
        </p:txBody>
      </p:sp>
    </p:spTree>
    <p:extLst>
      <p:ext uri="{BB962C8B-B14F-4D97-AF65-F5344CB8AC3E}">
        <p14:creationId xmlns:p14="http://schemas.microsoft.com/office/powerpoint/2010/main" val="3076575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56268-4C0D-4402-A549-AAEDEC900925}"/>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73D8C5-6FBC-4272-AE27-95E219D25B6F}"/>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A8B83B-E23D-4C63-A671-77BE0FCFDC0A}"/>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75000"/>
                  </a:schemeClr>
                </a:solidFill>
              </a:defRPr>
            </a:lvl1pPr>
          </a:lstStyle>
          <a:p>
            <a:fld id="{3064155F-A5E1-45CF-A1BD-878813CFCCE2}" type="datetimeFigureOut">
              <a:rPr lang="en-US" smtClean="0"/>
              <a:t>09-Jan-25</a:t>
            </a:fld>
            <a:endParaRPr lang="en-US"/>
          </a:p>
        </p:txBody>
      </p:sp>
      <p:sp>
        <p:nvSpPr>
          <p:cNvPr id="5" name="Footer Placeholder 4">
            <a:extLst>
              <a:ext uri="{FF2B5EF4-FFF2-40B4-BE49-F238E27FC236}">
                <a16:creationId xmlns:a16="http://schemas.microsoft.com/office/drawing/2014/main" id="{28F70359-EC72-42DD-A059-8CE8D308E288}"/>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0E9356-8C4E-47AE-9C6E-A2D1612D2527}"/>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55299583-1272-4C84-B774-9D90BA6ACDEF}" type="slidenum">
              <a:rPr lang="en-US" smtClean="0"/>
              <a:t>‹#›</a:t>
            </a:fld>
            <a:endParaRPr lang="en-US"/>
          </a:p>
        </p:txBody>
      </p:sp>
    </p:spTree>
    <p:extLst>
      <p:ext uri="{BB962C8B-B14F-4D97-AF65-F5344CB8AC3E}">
        <p14:creationId xmlns:p14="http://schemas.microsoft.com/office/powerpoint/2010/main" val="772334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695960"/>
            <a:ext cx="5486400" cy="6837680"/>
          </a:xfrm>
          <a:prstGeom prst="rect">
            <a:avLst/>
          </a:prstGeom>
        </p:spPr>
      </p:pic>
      <p:sp>
        <p:nvSpPr>
          <p:cNvPr id="3" name="Text 0"/>
          <p:cNvSpPr/>
          <p:nvPr/>
        </p:nvSpPr>
        <p:spPr>
          <a:xfrm>
            <a:off x="793790" y="1595080"/>
            <a:ext cx="7556421" cy="2232779"/>
          </a:xfrm>
          <a:prstGeom prst="rect">
            <a:avLst/>
          </a:prstGeom>
          <a:noFill/>
          <a:ln/>
        </p:spPr>
        <p:txBody>
          <a:bodyPr wrap="square" lIns="0" tIns="0" rIns="0" bIns="0" rtlCol="0" anchor="t"/>
          <a:lstStyle/>
          <a:p>
            <a:pPr marL="0" indent="0">
              <a:lnSpc>
                <a:spcPts val="5850"/>
              </a:lnSpc>
              <a:buNone/>
            </a:pPr>
            <a:r>
              <a:rPr lang="en-US" sz="4650" b="1">
                <a:solidFill>
                  <a:srgbClr val="000000"/>
                </a:solidFill>
                <a:ea typeface="Petrona Bold" pitchFamily="34" charset="-122"/>
                <a:cs typeface="Petrona Bold" pitchFamily="34" charset="-120"/>
              </a:rPr>
              <a:t>CẢI THIỆN CHẤT LƯỢNG HÌNH ẢNH BẰNG KỸ THUẬT LỌC TRUNG BÌNH</a:t>
            </a:r>
            <a:endParaRPr lang="en-US" sz="4650" dirty="0"/>
          </a:p>
        </p:txBody>
      </p:sp>
      <p:sp>
        <p:nvSpPr>
          <p:cNvPr id="4" name="Text 1"/>
          <p:cNvSpPr/>
          <p:nvPr/>
        </p:nvSpPr>
        <p:spPr>
          <a:xfrm>
            <a:off x="793790" y="3940332"/>
            <a:ext cx="7556421" cy="1814513"/>
          </a:xfrm>
          <a:prstGeom prst="rect">
            <a:avLst/>
          </a:prstGeom>
          <a:noFill/>
          <a:ln/>
        </p:spPr>
        <p:txBody>
          <a:bodyPr wrap="square" lIns="0" tIns="0" rIns="0" bIns="0" rtlCol="0" anchor="t"/>
          <a:lstStyle/>
          <a:p>
            <a:pPr marL="0" indent="0">
              <a:lnSpc>
                <a:spcPts val="2850"/>
              </a:lnSpc>
              <a:buNone/>
            </a:pPr>
            <a:r>
              <a:rPr lang="vi-VN" sz="1750">
                <a:solidFill>
                  <a:srgbClr val="272525"/>
                </a:solidFill>
                <a:latin typeface="Calibri" panose="020F0502020204030204" pitchFamily="34" charset="0"/>
                <a:ea typeface="Calibri" panose="020F0502020204030204" pitchFamily="34" charset="0"/>
                <a:cs typeface="Calibri" panose="020F0502020204030204" pitchFamily="34" charset="0"/>
              </a:rPr>
              <a:t>Đồ án này tập trung nghiên cứu kỹ thuật lọc trung bình trong xử lý ảnh số, giúp cải thiện chất lượng hình ảnh bị nhiễu. Nội dung bao gồm giới thiệu về lọc trung bình, phân tích hiệu quả trên các loại nhiễu khác nhau và đánh giá kết quả bằng các chỉ số như PSNR và SSIM.</a:t>
            </a:r>
            <a:endParaRPr lang="en-US" sz="1750" dirty="0">
              <a:latin typeface="Calibri" panose="020F0502020204030204" pitchFamily="34" charset="0"/>
              <a:ea typeface="Calibri" panose="020F0502020204030204" pitchFamily="34" charset="0"/>
              <a:cs typeface="Calibri" panose="020F0502020204030204" pitchFamily="34" charset="0"/>
            </a:endParaRPr>
          </a:p>
        </p:txBody>
      </p:sp>
      <p:sp>
        <p:nvSpPr>
          <p:cNvPr id="5" name="Shape 2"/>
          <p:cNvSpPr/>
          <p:nvPr/>
        </p:nvSpPr>
        <p:spPr>
          <a:xfrm>
            <a:off x="793790" y="6254591"/>
            <a:ext cx="362903" cy="362903"/>
          </a:xfrm>
          <a:prstGeom prst="roundRect">
            <a:avLst>
              <a:gd name="adj" fmla="val 25194296"/>
            </a:avLst>
          </a:prstGeom>
          <a:noFill/>
          <a:ln w="7620">
            <a:solidFill>
              <a:srgbClr val="FFFFFF"/>
            </a:solidFill>
            <a:prstDash val="solid"/>
          </a:ln>
        </p:spPr>
      </p:sp>
      <p:sp>
        <p:nvSpPr>
          <p:cNvPr id="7" name="Text 3"/>
          <p:cNvSpPr/>
          <p:nvPr/>
        </p:nvSpPr>
        <p:spPr>
          <a:xfrm>
            <a:off x="793790" y="5844005"/>
            <a:ext cx="3144203" cy="1689635"/>
          </a:xfrm>
          <a:prstGeom prst="rect">
            <a:avLst/>
          </a:prstGeom>
          <a:noFill/>
          <a:ln/>
        </p:spPr>
        <p:txBody>
          <a:bodyPr wrap="none" lIns="0" tIns="0" rIns="0" bIns="0" rtlCol="0" anchor="b"/>
          <a:lstStyle/>
          <a:p>
            <a:pPr marL="0" indent="0" algn="l">
              <a:lnSpc>
                <a:spcPts val="3100"/>
              </a:lnSpc>
              <a:buNone/>
            </a:pPr>
            <a:r>
              <a:rPr lang="en-US" sz="2200" i="1">
                <a:solidFill>
                  <a:srgbClr val="272525"/>
                </a:solidFill>
                <a:ea typeface="Inter Bold" pitchFamily="34" charset="-122"/>
              </a:rPr>
              <a:t>Giảng viên hướng dẫn:</a:t>
            </a:r>
          </a:p>
          <a:p>
            <a:pPr marL="0" indent="0" algn="l">
              <a:lnSpc>
                <a:spcPts val="3100"/>
              </a:lnSpc>
              <a:buNone/>
            </a:pPr>
            <a:r>
              <a:rPr lang="en-US" sz="2200" b="1">
                <a:solidFill>
                  <a:srgbClr val="272525"/>
                </a:solidFill>
                <a:ea typeface="Inter Bold" pitchFamily="34" charset="-122"/>
              </a:rPr>
              <a:t>Nguyễn Mộng Hiền</a:t>
            </a:r>
          </a:p>
          <a:p>
            <a:pPr marL="0" indent="0" algn="l">
              <a:lnSpc>
                <a:spcPts val="3100"/>
              </a:lnSpc>
              <a:buNone/>
            </a:pPr>
            <a:r>
              <a:rPr lang="en-US" sz="2200" i="1">
                <a:solidFill>
                  <a:srgbClr val="272525"/>
                </a:solidFill>
                <a:ea typeface="Inter Bold" pitchFamily="34" charset="-122"/>
              </a:rPr>
              <a:t>Sinh viên thực hiện:</a:t>
            </a:r>
          </a:p>
          <a:p>
            <a:pPr marL="0" indent="0" algn="l">
              <a:lnSpc>
                <a:spcPts val="3100"/>
              </a:lnSpc>
              <a:buNone/>
            </a:pPr>
            <a:r>
              <a:rPr lang="en-US" sz="2200" b="1">
                <a:solidFill>
                  <a:srgbClr val="272525"/>
                </a:solidFill>
                <a:ea typeface="Inter Bold" pitchFamily="34" charset="-122"/>
              </a:rPr>
              <a:t>Nguyễn Thanh Hiếu</a:t>
            </a:r>
            <a:endParaRPr lang="en-US" sz="2200" b="1"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84011" y="819237"/>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GIAO DIỆN</a:t>
            </a:r>
            <a:endParaRPr lang="en-US" sz="3950" dirty="0"/>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p:pic>
        <p:nvPicPr>
          <p:cNvPr id="8" name="Picture 7">
            <a:extLst>
              <a:ext uri="{FF2B5EF4-FFF2-40B4-BE49-F238E27FC236}">
                <a16:creationId xmlns:a16="http://schemas.microsoft.com/office/drawing/2014/main" id="{4A888A1B-FB82-4074-B281-5ED8DCF248B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34340" y="1806810"/>
            <a:ext cx="8687608" cy="5690553"/>
          </a:xfrm>
          <a:prstGeom prst="rect">
            <a:avLst/>
          </a:prstGeom>
        </p:spPr>
      </p:pic>
      <p:sp>
        <p:nvSpPr>
          <p:cNvPr id="4" name="TextBox 3">
            <a:extLst>
              <a:ext uri="{FF2B5EF4-FFF2-40B4-BE49-F238E27FC236}">
                <a16:creationId xmlns:a16="http://schemas.microsoft.com/office/drawing/2014/main" id="{FBAC589B-55D5-4836-A25E-FC02C63BDBAE}"/>
              </a:ext>
            </a:extLst>
          </p:cNvPr>
          <p:cNvSpPr txBox="1"/>
          <p:nvPr/>
        </p:nvSpPr>
        <p:spPr>
          <a:xfrm>
            <a:off x="9532620" y="2015517"/>
            <a:ext cx="4663440" cy="5449056"/>
          </a:xfrm>
          <a:prstGeom prst="rect">
            <a:avLst/>
          </a:prstGeom>
          <a:noFill/>
        </p:spPr>
        <p:txBody>
          <a:bodyPr wrap="square" rtlCol="0">
            <a:spAutoFit/>
          </a:bodyPr>
          <a:lstStyle/>
          <a:p>
            <a:pPr algn="just">
              <a:lnSpc>
                <a:spcPct val="150000"/>
              </a:lnSpc>
            </a:pPr>
            <a:r>
              <a:rPr lang="vi-VN"/>
              <a:t>Chương trình được triển khai trên Google Colab, nền tảng lập trình trực tuyến hỗ trợ thực thi Python trực tiếp trên trình duyệt mà không cần cài đặt môi trường.</a:t>
            </a:r>
            <a:endParaRPr lang="en-US"/>
          </a:p>
          <a:p>
            <a:pPr algn="just">
              <a:lnSpc>
                <a:spcPct val="150000"/>
              </a:lnSpc>
            </a:pPr>
            <a:r>
              <a:rPr lang="vi-VN"/>
              <a:t>Giao diện gồm hai phần chính:</a:t>
            </a:r>
            <a:endParaRPr lang="en-US"/>
          </a:p>
          <a:p>
            <a:pPr marL="285750" indent="-285750" algn="just">
              <a:lnSpc>
                <a:spcPct val="150000"/>
              </a:lnSpc>
              <a:buFont typeface="Wingdings" panose="05000000000000000000" pitchFamily="2" charset="2"/>
              <a:buChar char="Ø"/>
            </a:pPr>
            <a:r>
              <a:rPr lang="vi-VN"/>
              <a:t>Cột bên trái: Mục lục giúp người dùng dễ dàng truy cập các chức năng như Lọc trung bình, PSNR, SSIM, với mỗi mục tương ứng một phần xử lý độc lập.</a:t>
            </a:r>
            <a:endParaRPr lang="en-US"/>
          </a:p>
          <a:p>
            <a:pPr marL="285750" indent="-285750" algn="just">
              <a:lnSpc>
                <a:spcPct val="150000"/>
              </a:lnSpc>
              <a:buFont typeface="Wingdings" panose="05000000000000000000" pitchFamily="2" charset="2"/>
              <a:buChar char="Ø"/>
            </a:pPr>
            <a:r>
              <a:rPr lang="vi-VN"/>
              <a:t>Phần hiển thị chính: Chứa nội dung mã lệnh và kết quả xử lý. Mỗi ô mã có nút Run (►), cho phép người dùng thực thi từng đoạn mã một cách dễ dàng.</a:t>
            </a:r>
            <a:endParaRPr lang="en-US"/>
          </a:p>
        </p:txBody>
      </p:sp>
    </p:spTree>
    <p:extLst>
      <p:ext uri="{BB962C8B-B14F-4D97-AF65-F5344CB8AC3E}">
        <p14:creationId xmlns:p14="http://schemas.microsoft.com/office/powerpoint/2010/main" val="359658988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151351" y="811617"/>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LỌC TRUNG BÌNH HOẠT ĐỘNG NHƯ THẾ NÀO?</a:t>
            </a:r>
            <a:endParaRPr lang="en-US" sz="3950" dirty="0"/>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p:sp>
        <p:nvSpPr>
          <p:cNvPr id="4" name="TextBox 3">
            <a:extLst>
              <a:ext uri="{FF2B5EF4-FFF2-40B4-BE49-F238E27FC236}">
                <a16:creationId xmlns:a16="http://schemas.microsoft.com/office/drawing/2014/main" id="{FBAC589B-55D5-4836-A25E-FC02C63BDBAE}"/>
              </a:ext>
            </a:extLst>
          </p:cNvPr>
          <p:cNvSpPr txBox="1"/>
          <p:nvPr/>
        </p:nvSpPr>
        <p:spPr>
          <a:xfrm>
            <a:off x="541020" y="1977455"/>
            <a:ext cx="13655040" cy="5582619"/>
          </a:xfrm>
          <a:prstGeom prst="rect">
            <a:avLst/>
          </a:prstGeom>
          <a:noFill/>
        </p:spPr>
        <p:txBody>
          <a:bodyPr wrap="square" rtlCol="0" anchor="ctr">
            <a:spAutoFit/>
          </a:bodyPr>
          <a:lstStyle/>
          <a:p>
            <a:pPr algn="just">
              <a:lnSpc>
                <a:spcPct val="150000"/>
              </a:lnSpc>
            </a:pPr>
            <a:r>
              <a:rPr lang="vi-VN" sz="2000"/>
              <a:t>Trong đồ án, thuật toán lọc trung bình được triển khai thủ công mà không sử dụng thư viện xử lý ảnh sẵn có nhằm minh họa rõ nguyên lý hoạt động. Quá trình thực hiện gồm các bước sau:</a:t>
            </a:r>
            <a:endParaRPr lang="en-US" sz="2000"/>
          </a:p>
          <a:p>
            <a:pPr algn="just">
              <a:lnSpc>
                <a:spcPct val="150000"/>
              </a:lnSpc>
            </a:pPr>
            <a:r>
              <a:rPr lang="vi-VN" sz="2000"/>
              <a:t>🔹 Bước 1: Đọc và chuyển đổi ảnh</a:t>
            </a:r>
            <a:r>
              <a:rPr lang="en-US" sz="2000"/>
              <a:t>: </a:t>
            </a:r>
            <a:r>
              <a:rPr lang="vi-VN" sz="2000"/>
              <a:t>Người dùng tải ảnh đầu vào (màu/xám) có nhiễu.Nếu ảnh màu, chương trình tự động chuyển sang ảnh xám để tối ưu xử lý.Ảnh được lưu dưới dạng ma trận 2D chuẩn bị cho các bước tiếp theo.</a:t>
            </a:r>
            <a:endParaRPr lang="en-US" sz="2000"/>
          </a:p>
          <a:p>
            <a:pPr algn="just">
              <a:lnSpc>
                <a:spcPct val="150000"/>
              </a:lnSpc>
            </a:pPr>
            <a:r>
              <a:rPr lang="vi-VN" sz="2000"/>
              <a:t>🔹 Bước 2: Xây dựng hàm lọc trung bình &amp; Padding</a:t>
            </a:r>
            <a:r>
              <a:rPr lang="en-US" sz="2000"/>
              <a:t>: </a:t>
            </a:r>
            <a:r>
              <a:rPr lang="vi-VN" sz="2000"/>
              <a:t>Hàm lọc trung bình quét từng điểm ảnh trong ma trận.Ảnh được mở rộng (padding) để xử lý vùng biên, tránh mất thông tin.Padding thường có giá trị 0 để giữ ổn định dữ liệu.</a:t>
            </a:r>
            <a:endParaRPr lang="en-US" sz="2000"/>
          </a:p>
          <a:p>
            <a:pPr algn="just">
              <a:lnSpc>
                <a:spcPct val="150000"/>
              </a:lnSpc>
            </a:pPr>
            <a:r>
              <a:rPr lang="vi-VN" sz="2000"/>
              <a:t>🔹 Bước 3: Chọn kích thước mặt nạ &amp; áp dụng lọc</a:t>
            </a:r>
            <a:r>
              <a:rPr lang="en-US" sz="2000"/>
              <a:t>: </a:t>
            </a:r>
            <a:r>
              <a:rPr lang="vi-VN" sz="2000"/>
              <a:t>Người dùng chọn mặt nạ 3×3, 5×5 hoặc 7×7.Bộ lọc quét ảnh, thay mỗi điểm ảnh trung tâm bằng giá trị trung bình vùng lân cận.Mặt nạ nhỏ giữ chi tiết tốt hơn nhưng giảm nhiễu ít, mặt nạ lớn làm mịn tốt nhưng mất chi tiết nhỏ.</a:t>
            </a:r>
            <a:endParaRPr lang="en-US" sz="2000"/>
          </a:p>
          <a:p>
            <a:pPr algn="just">
              <a:lnSpc>
                <a:spcPct val="150000"/>
              </a:lnSpc>
            </a:pPr>
            <a:r>
              <a:rPr lang="vi-VN" sz="2000"/>
              <a:t>🔹 Bước 4: Hiển thị kết quả</a:t>
            </a:r>
            <a:r>
              <a:rPr lang="en-US" sz="2000"/>
              <a:t>: </a:t>
            </a:r>
            <a:r>
              <a:rPr lang="vi-VN" sz="2000"/>
              <a:t>Ảnh gốc và ảnh sau lọc được hiển thị song song bằng Matplotlib, giúp so sánh trực quan.</a:t>
            </a:r>
            <a:endParaRPr lang="en-US" sz="2000"/>
          </a:p>
          <a:p>
            <a:pPr algn="just">
              <a:lnSpc>
                <a:spcPct val="150000"/>
              </a:lnSpc>
            </a:pPr>
            <a:r>
              <a:rPr lang="vi-VN" sz="2000"/>
              <a:t>🔹 Bước 5: Lưu kết quả</a:t>
            </a:r>
            <a:r>
              <a:rPr lang="en-US" sz="2000"/>
              <a:t>: </a:t>
            </a:r>
            <a:r>
              <a:rPr lang="vi-VN" sz="2000"/>
              <a:t>Ảnh lọc được lưu lại, tên tệp chứa thông tin kích thước mặt nạ để dễ phân tích.Người dùng có thể tải ảnh kết quả về máy.</a:t>
            </a:r>
            <a:endParaRPr lang="en-US" sz="2000"/>
          </a:p>
        </p:txBody>
      </p:sp>
    </p:spTree>
    <p:extLst>
      <p:ext uri="{BB962C8B-B14F-4D97-AF65-F5344CB8AC3E}">
        <p14:creationId xmlns:p14="http://schemas.microsoft.com/office/powerpoint/2010/main" val="354151095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151351" y="811617"/>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CHỈ SỐ PSNR (PEAK SIGNAL-TO-NOISE RATIO)</a:t>
            </a:r>
            <a:endParaRPr lang="en-US" sz="3950" dirty="0"/>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BAC589B-55D5-4836-A25E-FC02C63BDBAE}"/>
                  </a:ext>
                </a:extLst>
              </p:cNvPr>
              <p:cNvSpPr txBox="1"/>
              <p:nvPr/>
            </p:nvSpPr>
            <p:spPr>
              <a:xfrm>
                <a:off x="662940" y="1647993"/>
                <a:ext cx="13114828" cy="6205994"/>
              </a:xfrm>
              <a:prstGeom prst="rect">
                <a:avLst/>
              </a:prstGeom>
              <a:noFill/>
            </p:spPr>
            <p:txBody>
              <a:bodyPr wrap="square" rtlCol="0" anchor="ctr">
                <a:spAutoFit/>
              </a:bodyPr>
              <a:lstStyle/>
              <a:p>
                <a:pPr algn="just">
                  <a:lnSpc>
                    <a:spcPct val="150000"/>
                  </a:lnSpc>
                </a:pPr>
                <a:r>
                  <a:rPr lang="en-US" sz="2000"/>
                  <a:t>🔹 </a:t>
                </a:r>
                <a:r>
                  <a:rPr lang="vi-VN" sz="2000"/>
                  <a:t>Khái niệm</a:t>
                </a:r>
                <a:r>
                  <a:rPr lang="en-US" sz="2000"/>
                  <a:t>:</a:t>
                </a:r>
              </a:p>
              <a:p>
                <a:pPr algn="just">
                  <a:lnSpc>
                    <a:spcPct val="150000"/>
                  </a:lnSpc>
                </a:pPr>
                <a:r>
                  <a:rPr lang="vi-VN" sz="2000"/>
                  <a:t>PSNR (Peak Signal-to-Noise Ratio) đo lường sự khác biệt giữa ảnh gốc và ảnh đã xử lý, thường dùng trong xử lý ảnh &amp; video.</a:t>
                </a:r>
                <a:r>
                  <a:rPr lang="en-US" sz="2000"/>
                  <a:t> </a:t>
                </a:r>
                <a:r>
                  <a:rPr lang="vi-VN" sz="2000"/>
                  <a:t>PSNR được tính thông qua sai số toàn phương trung bình MSE (Mean Squared Error),</a:t>
                </a:r>
                <a:endParaRPr lang="en-US" sz="2000"/>
              </a:p>
              <a:p>
                <a:pPr algn="just">
                  <a:lnSpc>
                    <a:spcPct val="150000"/>
                  </a:lnSpc>
                </a:pPr>
                <a:r>
                  <a:rPr lang="en-US" sz="2000"/>
                  <a:t>🔹 </a:t>
                </a:r>
                <a:r>
                  <a:rPr lang="vi-VN" sz="2000"/>
                  <a:t>Công thức tính PSNR:</a:t>
                </a:r>
                <a:r>
                  <a:rPr lang="en-US" sz="2000"/>
                  <a:t> </a:t>
                </a:r>
                <a:endParaRPr lang="en-US" sz="2400" i="1">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ea typeface="Times New Roman" panose="02020603050405020304" pitchFamily="18" charset="0"/>
                          <a:cs typeface="Times New Roman" panose="02020603050405020304" pitchFamily="18" charset="0"/>
                        </a:rPr>
                        <m:t>𝑃𝑆𝑁𝑅</m:t>
                      </m:r>
                      <m:r>
                        <a:rPr lang="en-US" sz="2400" i="1" smtClean="0">
                          <a:effectLst/>
                          <a:latin typeface="Cambria Math" panose="02040503050406030204" pitchFamily="18" charset="0"/>
                          <a:ea typeface="Times New Roman" panose="02020603050405020304" pitchFamily="18" charset="0"/>
                          <a:cs typeface="Times New Roman" panose="02020603050405020304" pitchFamily="18" charset="0"/>
                        </a:rPr>
                        <m:t>=10∗</m:t>
                      </m:r>
                      <m:func>
                        <m:funcPr>
                          <m:ctrlPr>
                            <a:rPr lang="en-US" sz="2400" i="1">
                              <a:effectLst/>
                              <a:latin typeface="Cambria Math" panose="02040503050406030204" pitchFamily="18" charset="0"/>
                            </a:rPr>
                          </m:ctrlPr>
                        </m:funcPr>
                        <m:fName>
                          <m:sSub>
                            <m:sSubPr>
                              <m:ctrlPr>
                                <a:rPr lang="en-US" sz="2400" i="1">
                                  <a:effectLst/>
                                  <a:latin typeface="Cambria Math" panose="02040503050406030204" pitchFamily="18" charset="0"/>
                                </a:rPr>
                              </m:ctrlPr>
                            </m:sSubPr>
                            <m:e>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log</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10</m:t>
                              </m:r>
                            </m:sub>
                          </m:sSub>
                        </m:fName>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effectLst/>
                                  <a:latin typeface="Cambria Math" panose="02040503050406030204" pitchFamily="18" charset="0"/>
                                </a:rPr>
                              </m:ctrlPr>
                            </m:fPr>
                            <m:num>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𝑀𝐴𝑋</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𝐼</m:t>
                                  </m:r>
                                </m:sub>
                                <m: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𝑀𝑆𝐸</m:t>
                              </m:r>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e>
                      </m:func>
                    </m:oMath>
                  </m:oMathPara>
                </a14:m>
                <a:endParaRPr lang="en-US" sz="2000"/>
              </a:p>
              <a:p>
                <a:pPr>
                  <a:lnSpc>
                    <a:spcPct val="150000"/>
                  </a:lnSpc>
                </a:pPr>
                <a14:m>
                  <m:oMathPara xmlns:m="http://schemas.openxmlformats.org/officeDocument/2006/math">
                    <m:oMathParaPr>
                      <m:jc m:val="centerGroup"/>
                    </m:oMathParaPr>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𝑀𝑆𝐸</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m:t>
                          </m:r>
                        </m:den>
                      </m:f>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p>
                            <m:e>
                              <m:sSup>
                                <m:sSupPr>
                                  <m:ctrlPr>
                                    <a:rPr lang="en-US" sz="2000" i="1">
                                      <a:effectLst/>
                                      <a:latin typeface="Cambria Math" panose="02040503050406030204" pitchFamily="18" charset="0"/>
                                    </a:rPr>
                                  </m:ctrlPr>
                                </m:sSupPr>
                                <m:e>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𝐼</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𝐾</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e>
                                  </m:d>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e>
                          </m:nary>
                        </m:e>
                      </m:nary>
                    </m:oMath>
                  </m:oMathPara>
                </a14:m>
                <a:endParaRPr lang="en-US" sz="2000"/>
              </a:p>
              <a:p>
                <a:pPr>
                  <a:lnSpc>
                    <a:spcPct val="150000"/>
                  </a:lnSpc>
                </a:pPr>
                <a:r>
                  <a:rPr lang="en-US" sz="2000"/>
                  <a:t>🔹 </a:t>
                </a:r>
                <a:r>
                  <a:rPr lang="vi-VN" sz="2000"/>
                  <a:t>Ý nghĩa của PSNR</a:t>
                </a:r>
                <a:endParaRPr lang="en-US" sz="2000"/>
              </a:p>
              <a:p>
                <a:pPr marL="342900" indent="-342900">
                  <a:lnSpc>
                    <a:spcPct val="150000"/>
                  </a:lnSpc>
                  <a:buFont typeface="Arial" panose="020B0604020202020204" pitchFamily="34" charset="0"/>
                  <a:buChar char="•"/>
                </a:pPr>
                <a:r>
                  <a:rPr lang="vi-VN" sz="2000"/>
                  <a:t>PSNR cao → Sai lệch nhỏ → Ảnh chất lượng tốt hơn.</a:t>
                </a:r>
                <a:endParaRPr lang="en-US" sz="2000"/>
              </a:p>
              <a:p>
                <a:pPr marL="342900" indent="-342900">
                  <a:lnSpc>
                    <a:spcPct val="150000"/>
                  </a:lnSpc>
                  <a:buFont typeface="Arial" panose="020B0604020202020204" pitchFamily="34" charset="0"/>
                  <a:buChar char="•"/>
                </a:pPr>
                <a:r>
                  <a:rPr lang="vi-VN" sz="2000"/>
                  <a:t>MSE = 0 (hai ảnh giống nhau hoàn toàn) → PSNR tiến đến vô hạn.</a:t>
                </a:r>
                <a:endParaRPr lang="en-US" sz="2000"/>
              </a:p>
              <a:p>
                <a:pPr marL="342900" indent="-342900">
                  <a:lnSpc>
                    <a:spcPct val="150000"/>
                  </a:lnSpc>
                  <a:buFont typeface="Arial" panose="020B0604020202020204" pitchFamily="34" charset="0"/>
                  <a:buChar char="•"/>
                </a:pPr>
                <a:r>
                  <a:rPr lang="vi-VN" sz="2000"/>
                  <a:t>PSNR dùng đơn vị dB, giúp đánh giá mức độ khác biệt ảnh trực quan.</a:t>
                </a:r>
                <a:endParaRPr lang="en-US" sz="2000"/>
              </a:p>
            </p:txBody>
          </p:sp>
        </mc:Choice>
        <mc:Fallback xmlns="">
          <p:sp>
            <p:nvSpPr>
              <p:cNvPr id="4" name="TextBox 3">
                <a:extLst>
                  <a:ext uri="{FF2B5EF4-FFF2-40B4-BE49-F238E27FC236}">
                    <a16:creationId xmlns:a16="http://schemas.microsoft.com/office/drawing/2014/main" id="{FBAC589B-55D5-4836-A25E-FC02C63BDBAE}"/>
                  </a:ext>
                </a:extLst>
              </p:cNvPr>
              <p:cNvSpPr txBox="1">
                <a:spLocks noRot="1" noChangeAspect="1" noMove="1" noResize="1" noEditPoints="1" noAdjustHandles="1" noChangeArrowheads="1" noChangeShapeType="1" noTextEdit="1"/>
              </p:cNvSpPr>
              <p:nvPr/>
            </p:nvSpPr>
            <p:spPr>
              <a:xfrm>
                <a:off x="662940" y="1647993"/>
                <a:ext cx="13114828" cy="6205994"/>
              </a:xfrm>
              <a:prstGeom prst="rect">
                <a:avLst/>
              </a:prstGeom>
              <a:blipFill>
                <a:blip r:embed="rId3"/>
                <a:stretch>
                  <a:fillRect l="-511" r="-465" b="-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DC590FE-0310-45DF-9315-A40B83D95DE2}"/>
                  </a:ext>
                </a:extLst>
              </p:cNvPr>
              <p:cNvSpPr txBox="1"/>
              <p:nvPr/>
            </p:nvSpPr>
            <p:spPr>
              <a:xfrm>
                <a:off x="10027920" y="4017730"/>
                <a:ext cx="4206240" cy="1631216"/>
              </a:xfrm>
              <a:prstGeom prst="rect">
                <a:avLst/>
              </a:prstGeom>
              <a:noFill/>
            </p:spPr>
            <p:txBody>
              <a:bodyPr wrap="square" rtlCol="0">
                <a:spAutoFit/>
              </a:bodyPr>
              <a:lstStyle/>
              <a:p>
                <a:pPr marL="0" marR="0" indent="457200" algn="just">
                  <a:spcBef>
                    <a:spcPts val="600"/>
                  </a:spcBef>
                  <a:spcAft>
                    <a:spcPts val="600"/>
                  </a:spcAft>
                </a:pPr>
                <a:r>
                  <a:rPr lang="en-US" sz="1600">
                    <a:effectLst/>
                    <a:latin typeface="Times New Roman" panose="02020603050405020304" pitchFamily="18" charset="0"/>
                    <a:ea typeface="Times New Roman" panose="02020603050405020304" pitchFamily="18" charset="0"/>
                  </a:rPr>
                  <a:t>Trong đó:</a:t>
                </a:r>
              </a:p>
              <a:p>
                <a:pPr marL="342900" marR="0" lvl="0" indent="-342900" algn="just">
                  <a:spcBef>
                    <a:spcPts val="600"/>
                  </a:spcBef>
                  <a:spcAft>
                    <a:spcPts val="600"/>
                  </a:spcAft>
                  <a:buSzPts val="1300"/>
                  <a:buFont typeface="Symbol" panose="05050102010706020507" pitchFamily="18" charset="2"/>
                  <a:buChar char=""/>
                </a:pPr>
                <a14:m>
                  <m:oMath xmlns:m="http://schemas.openxmlformats.org/officeDocument/2006/math">
                    <m:sSub>
                      <m:sSubPr>
                        <m:ctrlPr>
                          <a:rPr lang="en-US"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 </m:t>
                        </m:r>
                        <m:r>
                          <a:rPr lang="en-US" sz="1600" i="1">
                            <a:effectLst/>
                            <a:latin typeface="Cambria Math" panose="02040503050406030204" pitchFamily="18" charset="0"/>
                            <a:ea typeface="Times New Roman" panose="02020603050405020304" pitchFamily="18" charset="0"/>
                          </a:rPr>
                          <m:t>𝑀𝐴𝑋</m:t>
                        </m:r>
                      </m:e>
                      <m:sub>
                        <m:r>
                          <a:rPr lang="en-US" sz="1600" i="1">
                            <a:effectLst/>
                            <a:latin typeface="Cambria Math" panose="02040503050406030204" pitchFamily="18" charset="0"/>
                            <a:ea typeface="Times New Roman" panose="02020603050405020304" pitchFamily="18" charset="0"/>
                          </a:rPr>
                          <m:t>𝐼</m:t>
                        </m:r>
                      </m:sub>
                    </m:sSub>
                  </m:oMath>
                </a14:m>
                <a:r>
                  <a:rPr lang="en-US" sz="1600">
                    <a:effectLst/>
                    <a:latin typeface="Times New Roman" panose="02020603050405020304" pitchFamily="18" charset="0"/>
                    <a:ea typeface="Times New Roman" panose="02020603050405020304" pitchFamily="18" charset="0"/>
                  </a:rPr>
                  <a:t>: Giá trị lớn nhất của một điểm ảnh (thường là 255 cho ảnh 8 bit).</a:t>
                </a:r>
              </a:p>
              <a:p>
                <a:pPr marL="342900" marR="0" lvl="0" indent="-342900" algn="just">
                  <a:spcBef>
                    <a:spcPts val="600"/>
                  </a:spcBef>
                  <a:spcAft>
                    <a:spcPts val="600"/>
                  </a:spcAft>
                  <a:buSzPts val="1300"/>
                  <a:buFont typeface="Symbol" panose="05050102010706020507" pitchFamily="18" charset="2"/>
                  <a:buChar char=""/>
                </a:pPr>
                <a:r>
                  <a:rPr lang="en-US" sz="1600">
                    <a:effectLst/>
                    <a:latin typeface="Times New Roman" panose="02020603050405020304" pitchFamily="18" charset="0"/>
                    <a:ea typeface="Times New Roman" panose="02020603050405020304" pitchFamily="18" charset="0"/>
                  </a:rPr>
                  <a:t> MSE: Bình phương độ chênh lệch trung bình giữa hai ảnh.</a:t>
                </a:r>
              </a:p>
            </p:txBody>
          </p:sp>
        </mc:Choice>
        <mc:Fallback xmlns="">
          <p:sp>
            <p:nvSpPr>
              <p:cNvPr id="2" name="TextBox 1">
                <a:extLst>
                  <a:ext uri="{FF2B5EF4-FFF2-40B4-BE49-F238E27FC236}">
                    <a16:creationId xmlns:a16="http://schemas.microsoft.com/office/drawing/2014/main" id="{3DC590FE-0310-45DF-9315-A40B83D95DE2}"/>
                  </a:ext>
                </a:extLst>
              </p:cNvPr>
              <p:cNvSpPr txBox="1">
                <a:spLocks noRot="1" noChangeAspect="1" noMove="1" noResize="1" noEditPoints="1" noAdjustHandles="1" noChangeArrowheads="1" noChangeShapeType="1" noTextEdit="1"/>
              </p:cNvSpPr>
              <p:nvPr/>
            </p:nvSpPr>
            <p:spPr>
              <a:xfrm>
                <a:off x="10027920" y="4017730"/>
                <a:ext cx="4206240" cy="1631216"/>
              </a:xfrm>
              <a:prstGeom prst="rect">
                <a:avLst/>
              </a:prstGeom>
              <a:blipFill>
                <a:blip r:embed="rId4"/>
                <a:stretch>
                  <a:fillRect l="-290" t="-1119" r="-725" b="-3731"/>
                </a:stretch>
              </a:blipFill>
            </p:spPr>
            <p:txBody>
              <a:bodyPr/>
              <a:lstStyle/>
              <a:p>
                <a:r>
                  <a:rPr lang="en-US">
                    <a:noFill/>
                  </a:rPr>
                  <a:t> </a:t>
                </a:r>
              </a:p>
            </p:txBody>
          </p:sp>
        </mc:Fallback>
      </mc:AlternateContent>
    </p:spTree>
    <p:extLst>
      <p:ext uri="{BB962C8B-B14F-4D97-AF65-F5344CB8AC3E}">
        <p14:creationId xmlns:p14="http://schemas.microsoft.com/office/powerpoint/2010/main" val="25502560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57600" y="823134"/>
            <a:ext cx="971023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CHỈ SỐ SSIM (STRUCTURAL SIMILARITY INDEX) </a:t>
            </a:r>
            <a:endParaRPr lang="en-US" sz="3950" dirty="0"/>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007987-F780-4176-8C83-F9E3AFD5AAF6}"/>
                  </a:ext>
                </a:extLst>
              </p:cNvPr>
              <p:cNvSpPr txBox="1"/>
              <p:nvPr/>
            </p:nvSpPr>
            <p:spPr>
              <a:xfrm>
                <a:off x="891540" y="1836420"/>
                <a:ext cx="12970048" cy="6055376"/>
              </a:xfrm>
              <a:prstGeom prst="rect">
                <a:avLst/>
              </a:prstGeom>
              <a:noFill/>
            </p:spPr>
            <p:txBody>
              <a:bodyPr wrap="square" rtlCol="0">
                <a:spAutoFit/>
              </a:bodyPr>
              <a:lstStyle/>
              <a:p>
                <a:pPr>
                  <a:lnSpc>
                    <a:spcPct val="150000"/>
                  </a:lnSpc>
                </a:pPr>
                <a:r>
                  <a:rPr lang="en-US" sz="2000"/>
                  <a:t>🔹 </a:t>
                </a:r>
                <a:r>
                  <a:rPr lang="vi-VN" sz="2000"/>
                  <a:t>Khái niệm</a:t>
                </a:r>
                <a:r>
                  <a:rPr lang="en-US" sz="2000"/>
                  <a:t>: </a:t>
                </a:r>
                <a:r>
                  <a:rPr lang="vi-VN" sz="2000"/>
                  <a:t>SSIM (Structural Similarity Index) đo mức độ tương đồng giữa ảnh gốc và ảnh đã xử lý, dựa trên ba yếu tố chính:</a:t>
                </a:r>
                <a:endParaRPr lang="en-US" sz="2000"/>
              </a:p>
              <a:p>
                <a:pPr marL="342900" indent="-342900">
                  <a:lnSpc>
                    <a:spcPct val="150000"/>
                  </a:lnSpc>
                  <a:buFont typeface="Arial" panose="020B0604020202020204" pitchFamily="34" charset="0"/>
                  <a:buChar char="•"/>
                </a:pPr>
                <a:r>
                  <a:rPr lang="vi-VN" sz="2000"/>
                  <a:t>Độ chói (Luminance): Phản ánh mức độ sáng tối của ảnh.</a:t>
                </a:r>
                <a:endParaRPr lang="en-US" sz="2000"/>
              </a:p>
              <a:p>
                <a:pPr marL="342900" indent="-342900">
                  <a:lnSpc>
                    <a:spcPct val="150000"/>
                  </a:lnSpc>
                  <a:buFont typeface="Arial" panose="020B0604020202020204" pitchFamily="34" charset="0"/>
                  <a:buChar char="•"/>
                </a:pPr>
                <a:r>
                  <a:rPr lang="vi-VN" sz="2000"/>
                  <a:t>Tương phản (Contrast): Đo lường sự khác biệt giữa vùng sáng &amp; tối.</a:t>
                </a:r>
                <a:endParaRPr lang="en-US" sz="2000"/>
              </a:p>
              <a:p>
                <a:pPr marL="342900" indent="-342900">
                  <a:lnSpc>
                    <a:spcPct val="150000"/>
                  </a:lnSpc>
                  <a:buFont typeface="Arial" panose="020B0604020202020204" pitchFamily="34" charset="0"/>
                  <a:buChar char="•"/>
                </a:pPr>
                <a:r>
                  <a:rPr lang="vi-VN" sz="2000"/>
                  <a:t>Cấu trúc (Structure): Đánh giá cách duy trì chi tiết hình học sau xử lý.</a:t>
                </a:r>
                <a:endParaRPr lang="en-US" sz="2000"/>
              </a:p>
              <a:p>
                <a:pPr>
                  <a:lnSpc>
                    <a:spcPct val="150000"/>
                  </a:lnSpc>
                </a:pPr>
                <a:r>
                  <a:rPr lang="en-US" sz="2000"/>
                  <a:t>🔹 </a:t>
                </a:r>
                <a:r>
                  <a:rPr lang="vi-VN" sz="2000"/>
                  <a:t>Công thức tính</a:t>
                </a:r>
                <a:r>
                  <a:rPr lang="en-US" sz="2000"/>
                  <a:t>: </a:t>
                </a:r>
              </a:p>
              <a:p>
                <a:pPr>
                  <a:lnSpc>
                    <a:spcPct val="150000"/>
                  </a:lnSpc>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𝑆𝑆𝐼𝑀</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𝑥𝑦</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m:oMathPara>
                </a14:m>
                <a:endParaRPr lang="en-US" sz="2000"/>
              </a:p>
              <a:p>
                <a:pPr>
                  <a:lnSpc>
                    <a:spcPct val="150000"/>
                  </a:lnSpc>
                </a:pPr>
                <a:r>
                  <a:rPr lang="en-US" sz="2000"/>
                  <a:t>🔹 </a:t>
                </a:r>
                <a:r>
                  <a:rPr lang="vi-VN" sz="2000"/>
                  <a:t>Ý nghĩa của SSIM</a:t>
                </a:r>
                <a:endParaRPr lang="en-US" sz="2000"/>
              </a:p>
              <a:p>
                <a:pPr marL="342900" indent="-342900">
                  <a:lnSpc>
                    <a:spcPct val="150000"/>
                  </a:lnSpc>
                  <a:buFont typeface="Arial" panose="020B0604020202020204" pitchFamily="34" charset="0"/>
                  <a:buChar char="•"/>
                </a:pPr>
                <a:r>
                  <a:rPr lang="vi-VN" sz="2000"/>
                  <a:t>SSIM = 1 → Hai ảnh giống hệt nhau.</a:t>
                </a:r>
                <a:endParaRPr lang="en-US" sz="2000"/>
              </a:p>
              <a:p>
                <a:pPr marL="342900" indent="-342900">
                  <a:lnSpc>
                    <a:spcPct val="150000"/>
                  </a:lnSpc>
                  <a:buFont typeface="Arial" panose="020B0604020202020204" pitchFamily="34" charset="0"/>
                  <a:buChar char="•"/>
                </a:pPr>
                <a:r>
                  <a:rPr lang="vi-VN" sz="2000"/>
                  <a:t>SSIM gần 1 → Ảnh sau xử lý giữ lại nhiều chi tiết gốc.</a:t>
                </a:r>
                <a:endParaRPr lang="en-US" sz="2000"/>
              </a:p>
              <a:p>
                <a:pPr marL="342900" indent="-342900">
                  <a:lnSpc>
                    <a:spcPct val="150000"/>
                  </a:lnSpc>
                  <a:buFont typeface="Arial" panose="020B0604020202020204" pitchFamily="34" charset="0"/>
                  <a:buChar char="•"/>
                </a:pPr>
                <a:r>
                  <a:rPr lang="vi-VN" sz="2000"/>
                  <a:t>SSIM giảm → Chất lượng ảnh suy giảm, mất nhiều thông tin.</a:t>
                </a:r>
                <a:endParaRPr lang="en-US" sz="2000"/>
              </a:p>
              <a:p>
                <a:pPr marL="342900" indent="-342900">
                  <a:lnSpc>
                    <a:spcPct val="150000"/>
                  </a:lnSpc>
                  <a:buFont typeface="Arial" panose="020B0604020202020204" pitchFamily="34" charset="0"/>
                  <a:buChar char="•"/>
                </a:pPr>
                <a:r>
                  <a:rPr lang="vi-VN" sz="2000"/>
                  <a:t>SSIM có thể âm nếu ảnh bị biến dạng nghiêm trọng.</a:t>
                </a:r>
                <a:endParaRPr lang="en-US" sz="2000"/>
              </a:p>
            </p:txBody>
          </p:sp>
        </mc:Choice>
        <mc:Fallback xmlns="">
          <p:sp>
            <p:nvSpPr>
              <p:cNvPr id="11" name="TextBox 10">
                <a:extLst>
                  <a:ext uri="{FF2B5EF4-FFF2-40B4-BE49-F238E27FC236}">
                    <a16:creationId xmlns:a16="http://schemas.microsoft.com/office/drawing/2014/main" id="{02007987-F780-4176-8C83-F9E3AFD5AAF6}"/>
                  </a:ext>
                </a:extLst>
              </p:cNvPr>
              <p:cNvSpPr txBox="1">
                <a:spLocks noRot="1" noChangeAspect="1" noMove="1" noResize="1" noEditPoints="1" noAdjustHandles="1" noChangeArrowheads="1" noChangeShapeType="1" noTextEdit="1"/>
              </p:cNvSpPr>
              <p:nvPr/>
            </p:nvSpPr>
            <p:spPr>
              <a:xfrm>
                <a:off x="891540" y="1836420"/>
                <a:ext cx="12970048" cy="6055376"/>
              </a:xfrm>
              <a:prstGeom prst="rect">
                <a:avLst/>
              </a:prstGeom>
              <a:blipFill>
                <a:blip r:embed="rId3"/>
                <a:stretch>
                  <a:fillRect l="-470" b="-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879A5C8-8CC1-4F36-86C8-5E2931DC416E}"/>
                  </a:ext>
                </a:extLst>
              </p:cNvPr>
              <p:cNvSpPr txBox="1"/>
              <p:nvPr/>
            </p:nvSpPr>
            <p:spPr>
              <a:xfrm>
                <a:off x="10386060" y="4114800"/>
                <a:ext cx="3352800" cy="2486643"/>
              </a:xfrm>
              <a:prstGeom prst="rect">
                <a:avLst/>
              </a:prstGeom>
              <a:noFill/>
            </p:spPr>
            <p:txBody>
              <a:bodyPr wrap="square" rtlCol="0">
                <a:spAutoFit/>
              </a:bodyPr>
              <a:lstStyle/>
              <a:p>
                <a:pPr marL="0" marR="0" indent="457200" algn="just">
                  <a:spcBef>
                    <a:spcPts val="600"/>
                  </a:spcBef>
                  <a:spcAft>
                    <a:spcPts val="600"/>
                  </a:spcAft>
                </a:pPr>
                <a:r>
                  <a:rPr lang="en-US" sz="1400">
                    <a:effectLst/>
                    <a:latin typeface="Times New Roman" panose="02020603050405020304" pitchFamily="18" charset="0"/>
                    <a:ea typeface="Times New Roman" panose="02020603050405020304" pitchFamily="18" charset="0"/>
                  </a:rPr>
                  <a:t>Trong đó:</a:t>
                </a:r>
              </a:p>
              <a:p>
                <a:pPr marL="342900" marR="0" lvl="0" indent="-342900" algn="just">
                  <a:spcBef>
                    <a:spcPts val="600"/>
                  </a:spcBef>
                  <a:spcAft>
                    <a:spcPts val="600"/>
                  </a:spcAft>
                  <a:buSzPts val="1300"/>
                  <a:buFont typeface="Symbol" panose="05050102010706020507" pitchFamily="18" charset="2"/>
                  <a:buChar char=""/>
                </a:pP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rPr>
                          <m:t>𝜇</m:t>
                        </m:r>
                      </m:e>
                      <m:sub>
                        <m:r>
                          <a:rPr lang="en-US" sz="1400" i="1">
                            <a:effectLst/>
                            <a:latin typeface="Cambria Math" panose="02040503050406030204" pitchFamily="18" charset="0"/>
                            <a:ea typeface="Times New Roman" panose="02020603050405020304" pitchFamily="18" charset="0"/>
                          </a:rPr>
                          <m:t>𝑥</m:t>
                        </m:r>
                      </m:sub>
                    </m:sSub>
                    <m:r>
                      <a:rPr lang="en-US" sz="1400" i="1">
                        <a:effectLst/>
                        <a:latin typeface="Cambria Math" panose="02040503050406030204" pitchFamily="18" charset="0"/>
                        <a:ea typeface="Times New Roman" panose="02020603050405020304" pitchFamily="18" charset="0"/>
                      </a:rPr>
                      <m:t>,</m:t>
                    </m:r>
                    <m:sSub>
                      <m:sSubPr>
                        <m:ctrlPr>
                          <a:rPr lang="en-US" sz="1400" i="1">
                            <a:effectLst/>
                            <a:latin typeface="Cambria Math" panose="02040503050406030204" pitchFamily="18" charset="0"/>
                            <a:ea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rPr>
                          <m:t>𝜇</m:t>
                        </m:r>
                      </m:e>
                      <m:sub>
                        <m:r>
                          <a:rPr lang="en-US" sz="1400" i="1">
                            <a:effectLst/>
                            <a:latin typeface="Cambria Math" panose="02040503050406030204" pitchFamily="18" charset="0"/>
                            <a:ea typeface="Times New Roman" panose="02020603050405020304" pitchFamily="18" charset="0"/>
                          </a:rPr>
                          <m:t>𝑦</m:t>
                        </m:r>
                      </m:sub>
                    </m:sSub>
                  </m:oMath>
                </a14:m>
                <a:r>
                  <a:rPr lang="en-US" sz="1400">
                    <a:effectLst/>
                    <a:latin typeface="Times New Roman" panose="02020603050405020304" pitchFamily="18" charset="0"/>
                    <a:ea typeface="Times New Roman" panose="02020603050405020304" pitchFamily="18" charset="0"/>
                  </a:rPr>
                  <a:t>: Giá trị trung bình của các điểm ảnh trong ảnh.</a:t>
                </a:r>
              </a:p>
              <a:p>
                <a:pPr marL="342900" marR="0" lvl="0" indent="-342900" algn="just">
                  <a:spcBef>
                    <a:spcPts val="600"/>
                  </a:spcBef>
                  <a:spcAft>
                    <a:spcPts val="600"/>
                  </a:spcAft>
                  <a:buSzPts val="1300"/>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Times New Roman" panose="02020603050405020304" pitchFamily="18" charset="0"/>
                          </a:rPr>
                        </m:ctrlPr>
                      </m:sSubSupPr>
                      <m:e>
                        <m:r>
                          <a:rPr lang="en-US" sz="1400" i="1">
                            <a:effectLst/>
                            <a:latin typeface="Cambria Math" panose="02040503050406030204" pitchFamily="18" charset="0"/>
                            <a:ea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rPr>
                          <m:t>𝜎</m:t>
                        </m:r>
                      </m:e>
                      <m:sub>
                        <m:r>
                          <a:rPr lang="en-US" sz="1400" i="1">
                            <a:effectLst/>
                            <a:latin typeface="Cambria Math" panose="02040503050406030204" pitchFamily="18" charset="0"/>
                            <a:ea typeface="Times New Roman" panose="02020603050405020304" pitchFamily="18" charset="0"/>
                          </a:rPr>
                          <m:t>𝑥</m:t>
                        </m:r>
                      </m:sub>
                      <m:sup>
                        <m:r>
                          <a:rPr lang="en-US" sz="1400" i="1">
                            <a:effectLst/>
                            <a:latin typeface="Cambria Math" panose="02040503050406030204" pitchFamily="18" charset="0"/>
                            <a:ea typeface="Times New Roman" panose="02020603050405020304" pitchFamily="18" charset="0"/>
                          </a:rPr>
                          <m:t>2</m:t>
                        </m:r>
                      </m:sup>
                    </m:sSubSup>
                    <m:r>
                      <a:rPr lang="en-US" sz="1400" i="1">
                        <a:effectLst/>
                        <a:latin typeface="Cambria Math" panose="02040503050406030204" pitchFamily="18" charset="0"/>
                        <a:ea typeface="Times New Roman" panose="02020603050405020304" pitchFamily="18" charset="0"/>
                      </a:rPr>
                      <m:t>, </m:t>
                    </m:r>
                    <m:sSubSup>
                      <m:sSubSupPr>
                        <m:ctrlPr>
                          <a:rPr lang="en-US" sz="1400" i="1">
                            <a:effectLst/>
                            <a:latin typeface="Cambria Math" panose="02040503050406030204" pitchFamily="18" charset="0"/>
                            <a:ea typeface="Times New Roman" panose="02020603050405020304" pitchFamily="18" charset="0"/>
                          </a:rPr>
                        </m:ctrlPr>
                      </m:sSubSupPr>
                      <m:e>
                        <m:r>
                          <a:rPr lang="en-US" sz="1400" i="1">
                            <a:effectLst/>
                            <a:latin typeface="Cambria Math" panose="02040503050406030204" pitchFamily="18" charset="0"/>
                            <a:ea typeface="Times New Roman" panose="02020603050405020304" pitchFamily="18" charset="0"/>
                          </a:rPr>
                          <m:t>𝜎</m:t>
                        </m:r>
                      </m:e>
                      <m:sub>
                        <m:r>
                          <a:rPr lang="en-US" sz="1400" i="1">
                            <a:effectLst/>
                            <a:latin typeface="Cambria Math" panose="02040503050406030204" pitchFamily="18" charset="0"/>
                            <a:ea typeface="Times New Roman" panose="02020603050405020304" pitchFamily="18" charset="0"/>
                          </a:rPr>
                          <m:t>𝑦</m:t>
                        </m:r>
                      </m:sub>
                      <m:sup>
                        <m:r>
                          <a:rPr lang="en-US" sz="1400" i="1">
                            <a:effectLst/>
                            <a:latin typeface="Cambria Math" panose="02040503050406030204" pitchFamily="18" charset="0"/>
                            <a:ea typeface="Times New Roman" panose="02020603050405020304" pitchFamily="18" charset="0"/>
                          </a:rPr>
                          <m:t>2</m:t>
                        </m:r>
                      </m:sup>
                    </m:sSubSup>
                  </m:oMath>
                </a14:m>
                <a:r>
                  <a:rPr lang="en-US" sz="1400">
                    <a:effectLst/>
                    <a:latin typeface="Times New Roman" panose="02020603050405020304" pitchFamily="18" charset="0"/>
                    <a:ea typeface="Times New Roman" panose="02020603050405020304" pitchFamily="18" charset="0"/>
                  </a:rPr>
                  <a:t>: Phương sai của các điểm ảnh trong ảnh</a:t>
                </a:r>
              </a:p>
              <a:p>
                <a:pPr marL="342900" marR="0" lvl="0" indent="-342900" algn="just">
                  <a:spcBef>
                    <a:spcPts val="600"/>
                  </a:spcBef>
                  <a:spcAft>
                    <a:spcPts val="600"/>
                  </a:spcAft>
                  <a:buSzPts val="1300"/>
                  <a:buFont typeface="Symbol" panose="05050102010706020507" pitchFamily="18" charset="2"/>
                  <a:buChar char=""/>
                </a:pP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rPr>
                          <m:t>𝜎</m:t>
                        </m:r>
                      </m:e>
                      <m:sub>
                        <m:r>
                          <a:rPr lang="en-US" sz="1400" i="1">
                            <a:effectLst/>
                            <a:latin typeface="Cambria Math" panose="02040503050406030204" pitchFamily="18" charset="0"/>
                            <a:ea typeface="Times New Roman" panose="02020603050405020304" pitchFamily="18" charset="0"/>
                          </a:rPr>
                          <m:t>𝑥</m:t>
                        </m:r>
                        <m:r>
                          <a:rPr lang="en-US" sz="1400" i="1">
                            <a:effectLst/>
                            <a:latin typeface="Cambria Math" panose="02040503050406030204" pitchFamily="18" charset="0"/>
                            <a:ea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rPr>
                          <m:t>𝑦</m:t>
                        </m:r>
                      </m:sub>
                    </m:sSub>
                  </m:oMath>
                </a14:m>
                <a:r>
                  <a:rPr lang="en-US" sz="1400">
                    <a:effectLst/>
                    <a:latin typeface="Times New Roman" panose="02020603050405020304" pitchFamily="18" charset="0"/>
                    <a:ea typeface="Times New Roman" panose="02020603050405020304" pitchFamily="18" charset="0"/>
                  </a:rPr>
                  <a:t>: Hiệp phương sai giữa hai ảnh.</a:t>
                </a:r>
              </a:p>
              <a:p>
                <a:pPr marL="342900" marR="0" lvl="0" indent="-342900" algn="just">
                  <a:spcBef>
                    <a:spcPts val="600"/>
                  </a:spcBef>
                  <a:spcAft>
                    <a:spcPts val="600"/>
                  </a:spcAft>
                  <a:buSzPts val="1300"/>
                  <a:buFont typeface="Symbol" panose="05050102010706020507" pitchFamily="18" charset="2"/>
                  <a:buChar char=""/>
                </a:pPr>
                <a:r>
                  <a:rPr lang="en-US" sz="1400">
                    <a:effectLst/>
                    <a:latin typeface="Times New Roman" panose="02020603050405020304" pitchFamily="18" charset="0"/>
                    <a:ea typeface="Times New Roman" panose="02020603050405020304" pitchFamily="18" charset="0"/>
                  </a:rPr>
                  <a:t> C1, C2: Các hằng số (tránh chia cho 0).</a:t>
                </a:r>
              </a:p>
            </p:txBody>
          </p:sp>
        </mc:Choice>
        <mc:Fallback xmlns="">
          <p:sp>
            <p:nvSpPr>
              <p:cNvPr id="2" name="TextBox 1">
                <a:extLst>
                  <a:ext uri="{FF2B5EF4-FFF2-40B4-BE49-F238E27FC236}">
                    <a16:creationId xmlns:a16="http://schemas.microsoft.com/office/drawing/2014/main" id="{F879A5C8-8CC1-4F36-86C8-5E2931DC416E}"/>
                  </a:ext>
                </a:extLst>
              </p:cNvPr>
              <p:cNvSpPr txBox="1">
                <a:spLocks noRot="1" noChangeAspect="1" noMove="1" noResize="1" noEditPoints="1" noAdjustHandles="1" noChangeArrowheads="1" noChangeShapeType="1" noTextEdit="1"/>
              </p:cNvSpPr>
              <p:nvPr/>
            </p:nvSpPr>
            <p:spPr>
              <a:xfrm>
                <a:off x="10386060" y="4114800"/>
                <a:ext cx="3352800" cy="2486643"/>
              </a:xfrm>
              <a:prstGeom prst="rect">
                <a:avLst/>
              </a:prstGeom>
              <a:blipFill>
                <a:blip r:embed="rId4"/>
                <a:stretch>
                  <a:fillRect l="-364" t="-490" r="-545" b="-1471"/>
                </a:stretch>
              </a:blipFill>
            </p:spPr>
            <p:txBody>
              <a:bodyPr/>
              <a:lstStyle/>
              <a:p>
                <a:r>
                  <a:rPr lang="en-US">
                    <a:noFill/>
                  </a:rPr>
                  <a:t> </a:t>
                </a:r>
              </a:p>
            </p:txBody>
          </p:sp>
        </mc:Fallback>
      </mc:AlternateContent>
    </p:spTree>
    <p:extLst>
      <p:ext uri="{BB962C8B-B14F-4D97-AF65-F5344CB8AC3E}">
        <p14:creationId xmlns:p14="http://schemas.microsoft.com/office/powerpoint/2010/main" val="66838200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CHÂN DUNG BỊ NHIỄU GAUSSIAN </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rcRect/>
          <a:stretch/>
        </p:blipFill>
        <p:spPr>
          <a:xfrm>
            <a:off x="1044575" y="3195763"/>
            <a:ext cx="6232525" cy="3008217"/>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rcRect/>
          <a:stretch/>
        </p:blipFill>
        <p:spPr>
          <a:xfrm>
            <a:off x="7901940" y="3193013"/>
            <a:ext cx="6232525" cy="3013716"/>
          </a:xfrm>
        </p:spPr>
      </p:pic>
      <p:sp>
        <p:nvSpPr>
          <p:cNvPr id="20" name="TextBox 19">
            <a:extLst>
              <a:ext uri="{FF2B5EF4-FFF2-40B4-BE49-F238E27FC236}">
                <a16:creationId xmlns:a16="http://schemas.microsoft.com/office/drawing/2014/main" id="{3BBAE4C0-1873-4E98-A43E-52AC4DF7325F}"/>
              </a:ext>
            </a:extLst>
          </p:cNvPr>
          <p:cNvSpPr txBox="1"/>
          <p:nvPr/>
        </p:nvSpPr>
        <p:spPr>
          <a:xfrm>
            <a:off x="1006475" y="2165985"/>
            <a:ext cx="13181965" cy="646331"/>
          </a:xfrm>
          <a:prstGeom prst="rect">
            <a:avLst/>
          </a:prstGeom>
          <a:noFill/>
        </p:spPr>
        <p:txBody>
          <a:bodyPr wrap="square">
            <a:spAutoFit/>
          </a:bodyPr>
          <a:lstStyle/>
          <a:p>
            <a:r>
              <a:rPr lang="vi-VN"/>
              <a:t>Ảnh chân dung được thêm nhiễu </a:t>
            </a:r>
            <a:r>
              <a:rPr lang="vi-VN" b="1"/>
              <a:t>Gaussian</a:t>
            </a:r>
            <a:r>
              <a:rPr lang="vi-VN"/>
              <a:t> (độ lệch chuẩn </a:t>
            </a:r>
            <a:r>
              <a:rPr lang="vi-VN" b="1"/>
              <a:t>std = 12</a:t>
            </a:r>
            <a:r>
              <a:rPr lang="en-US" b="1"/>
              <a:t> </a:t>
            </a:r>
            <a:r>
              <a:rPr lang="en-US" b="1">
                <a:latin typeface="Arial" panose="020B0604020202020204" pitchFamily="34" charset="0"/>
                <a:cs typeface="Arial" panose="020B0604020202020204" pitchFamily="34" charset="0"/>
              </a:rPr>
              <a:t>và 24</a:t>
            </a:r>
            <a:r>
              <a:rPr lang="vi-VN"/>
              <a:t>), mô phỏng nhiễu do quá trình </a:t>
            </a:r>
            <a:r>
              <a:rPr lang="vi-VN" b="1"/>
              <a:t>chụp ảnh</a:t>
            </a:r>
            <a:r>
              <a:rPr lang="vi-VN"/>
              <a:t> hoặc </a:t>
            </a:r>
            <a:r>
              <a:rPr lang="vi-VN" b="1"/>
              <a:t>truyền tải dữ liệu</a:t>
            </a:r>
            <a:r>
              <a:rPr lang="vi-VN"/>
              <a:t>. Ảnh gốc không nhiễu được dùng làm tham chiếu để đánh giá mức độ cải thiện sau xử lý.</a:t>
            </a:r>
            <a:endParaRPr lang="en-US"/>
          </a:p>
        </p:txBody>
      </p:sp>
      <p:sp>
        <p:nvSpPr>
          <p:cNvPr id="22" name="TextBox 21">
            <a:extLst>
              <a:ext uri="{FF2B5EF4-FFF2-40B4-BE49-F238E27FC236}">
                <a16:creationId xmlns:a16="http://schemas.microsoft.com/office/drawing/2014/main" id="{4D87C118-4198-4E53-8EF1-14FEA972C76C}"/>
              </a:ext>
            </a:extLst>
          </p:cNvPr>
          <p:cNvSpPr txBox="1"/>
          <p:nvPr/>
        </p:nvSpPr>
        <p:spPr>
          <a:xfrm>
            <a:off x="1044575" y="6488367"/>
            <a:ext cx="6232525" cy="369332"/>
          </a:xfrm>
          <a:prstGeom prst="rect">
            <a:avLst/>
          </a:prstGeom>
          <a:noFill/>
        </p:spPr>
        <p:txBody>
          <a:bodyPr wrap="square">
            <a:spAutoFit/>
          </a:bodyPr>
          <a:lstStyle/>
          <a:p>
            <a:pPr algn="ctr"/>
            <a:r>
              <a:rPr lang="en-US">
                <a:latin typeface="Arial" panose="020B0604020202020204" pitchFamily="34" charset="0"/>
                <a:cs typeface="Arial" panose="020B0604020202020204" pitchFamily="34" charset="0"/>
              </a:rPr>
              <a:t>Ảnh chân dung bị nhiễu Gaussian nhẹ (std = 12)</a:t>
            </a:r>
          </a:p>
        </p:txBody>
      </p:sp>
      <p:sp>
        <p:nvSpPr>
          <p:cNvPr id="24" name="TextBox 23">
            <a:extLst>
              <a:ext uri="{FF2B5EF4-FFF2-40B4-BE49-F238E27FC236}">
                <a16:creationId xmlns:a16="http://schemas.microsoft.com/office/drawing/2014/main" id="{39576E11-689E-4160-9316-90B8853CE038}"/>
              </a:ext>
            </a:extLst>
          </p:cNvPr>
          <p:cNvSpPr txBox="1"/>
          <p:nvPr/>
        </p:nvSpPr>
        <p:spPr>
          <a:xfrm>
            <a:off x="7901939" y="6488366"/>
            <a:ext cx="6232525" cy="369332"/>
          </a:xfrm>
          <a:prstGeom prst="rect">
            <a:avLst/>
          </a:prstGeom>
          <a:noFill/>
        </p:spPr>
        <p:txBody>
          <a:bodyPr wrap="square">
            <a:spAutoFit/>
          </a:bodyPr>
          <a:lstStyle/>
          <a:p>
            <a:pPr algn="ctr"/>
            <a:r>
              <a:rPr lang="en-US">
                <a:latin typeface="Arial" panose="020B0604020202020204" pitchFamily="34" charset="0"/>
                <a:cs typeface="Arial" panose="020B0604020202020204" pitchFamily="34" charset="0"/>
              </a:rPr>
              <a:t>Ảnh chân dung bị nhiễu Gaussian nặng (std = 24)</a:t>
            </a:r>
          </a:p>
        </p:txBody>
      </p:sp>
    </p:spTree>
    <p:extLst>
      <p:ext uri="{BB962C8B-B14F-4D97-AF65-F5344CB8AC3E}">
        <p14:creationId xmlns:p14="http://schemas.microsoft.com/office/powerpoint/2010/main" val="388613163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CHÂN DUNG BỊ NHIỄU GAUSSIAN </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rcRect/>
          <a:stretch/>
        </p:blipFill>
        <p:spPr>
          <a:xfrm>
            <a:off x="982961" y="2699918"/>
            <a:ext cx="6218591" cy="3162773"/>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rcRect/>
          <a:stretch/>
        </p:blipFill>
        <p:spPr>
          <a:xfrm>
            <a:off x="7634462" y="2636520"/>
            <a:ext cx="6637847" cy="3226171"/>
          </a:xfrm>
        </p:spPr>
      </p:pic>
      <p:sp>
        <p:nvSpPr>
          <p:cNvPr id="22" name="TextBox 21">
            <a:extLst>
              <a:ext uri="{FF2B5EF4-FFF2-40B4-BE49-F238E27FC236}">
                <a16:creationId xmlns:a16="http://schemas.microsoft.com/office/drawing/2014/main" id="{4D87C118-4198-4E53-8EF1-14FEA972C76C}"/>
              </a:ext>
            </a:extLst>
          </p:cNvPr>
          <p:cNvSpPr txBox="1"/>
          <p:nvPr/>
        </p:nvSpPr>
        <p:spPr>
          <a:xfrm>
            <a:off x="1082675" y="6069800"/>
            <a:ext cx="6232525" cy="923330"/>
          </a:xfrm>
          <a:prstGeom prst="rect">
            <a:avLst/>
          </a:prstGeom>
          <a:noFill/>
        </p:spPr>
        <p:txBody>
          <a:bodyPr wrap="square">
            <a:spAutoFit/>
          </a:bodyPr>
          <a:lstStyle/>
          <a:p>
            <a:pPr algn="just"/>
            <a:r>
              <a:rPr lang="vi-VN">
                <a:latin typeface="Arial" panose="020B0604020202020204" pitchFamily="34" charset="0"/>
                <a:cs typeface="Arial" panose="020B0604020202020204" pitchFamily="34" charset="0"/>
              </a:rPr>
              <a:t>Mặt nạ 3×3 giúp giảm nhiễu hiệu quả, giữ được chi tiết khuôn mặt, tóc và viền áo, đồng thời làm mịn ảnh mà không làm mất quá nhiều thông tin quan trọng.</a:t>
            </a:r>
            <a:endParaRPr 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9576E11-689E-4160-9316-90B8853CE038}"/>
              </a:ext>
            </a:extLst>
          </p:cNvPr>
          <p:cNvSpPr txBox="1"/>
          <p:nvPr/>
        </p:nvSpPr>
        <p:spPr>
          <a:xfrm>
            <a:off x="7837122" y="6008840"/>
            <a:ext cx="6232525" cy="923330"/>
          </a:xfrm>
          <a:prstGeom prst="rect">
            <a:avLst/>
          </a:prstGeom>
          <a:noFill/>
        </p:spPr>
        <p:txBody>
          <a:bodyPr wrap="square">
            <a:spAutoFit/>
          </a:bodyPr>
          <a:lstStyle/>
          <a:p>
            <a:pPr algn="just"/>
            <a:r>
              <a:rPr lang="en-US">
                <a:latin typeface="Arial" panose="020B0604020202020204" pitchFamily="34" charset="0"/>
                <a:cs typeface="Arial" panose="020B0604020202020204" pitchFamily="34" charset="0"/>
              </a:rPr>
              <a:t>Mặt nạ 3×3 không đủ mạnh để loại bỏ nhiễu nặng, vẫn còn nhiều nhiễu trên nền và vùng bóng tối, tuy nhiên, nó vẫn giúp cải thiện hình ảnh so với ảnh gốc.</a:t>
            </a:r>
          </a:p>
        </p:txBody>
      </p:sp>
    </p:spTree>
    <p:extLst>
      <p:ext uri="{BB962C8B-B14F-4D97-AF65-F5344CB8AC3E}">
        <p14:creationId xmlns:p14="http://schemas.microsoft.com/office/powerpoint/2010/main" val="162200258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CHÂN DUNG BỊ NHIỄU GAUSSIAN </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rcRect/>
          <a:stretch/>
        </p:blipFill>
        <p:spPr>
          <a:xfrm>
            <a:off x="982961" y="2699918"/>
            <a:ext cx="6218591" cy="3162772"/>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rcRect/>
          <a:stretch/>
        </p:blipFill>
        <p:spPr>
          <a:xfrm>
            <a:off x="7642739" y="2636520"/>
            <a:ext cx="6621293" cy="3226171"/>
          </a:xfrm>
        </p:spPr>
      </p:pic>
      <p:sp>
        <p:nvSpPr>
          <p:cNvPr id="22" name="TextBox 21">
            <a:extLst>
              <a:ext uri="{FF2B5EF4-FFF2-40B4-BE49-F238E27FC236}">
                <a16:creationId xmlns:a16="http://schemas.microsoft.com/office/drawing/2014/main" id="{4D87C118-4198-4E53-8EF1-14FEA972C76C}"/>
              </a:ext>
            </a:extLst>
          </p:cNvPr>
          <p:cNvSpPr txBox="1"/>
          <p:nvPr/>
        </p:nvSpPr>
        <p:spPr>
          <a:xfrm>
            <a:off x="884173" y="6069800"/>
            <a:ext cx="6431028" cy="923330"/>
          </a:xfrm>
          <a:prstGeom prst="rect">
            <a:avLst/>
          </a:prstGeom>
          <a:noFill/>
        </p:spPr>
        <p:txBody>
          <a:bodyPr wrap="square">
            <a:spAutoFit/>
          </a:bodyPr>
          <a:lstStyle/>
          <a:p>
            <a:pPr algn="just"/>
            <a:r>
              <a:rPr lang="vi-VN">
                <a:latin typeface="Arial" panose="020B0604020202020204" pitchFamily="34" charset="0"/>
                <a:cs typeface="Arial" panose="020B0604020202020204" pitchFamily="34" charset="0"/>
              </a:rPr>
              <a:t>Mặt nạ 5×5 cân bằng tốt giữa giảm nhiễu và giữ chi tiết, giúp làm mịn ảnh mà vẫn bảo toàn đường nét khuôn mặt và tóc. Kết cấu hình ảnh trở nên tự nhiên hơn so với mặt nạ 3×3.</a:t>
            </a:r>
            <a:endParaRPr 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9576E11-689E-4160-9316-90B8853CE038}"/>
              </a:ext>
            </a:extLst>
          </p:cNvPr>
          <p:cNvSpPr txBox="1"/>
          <p:nvPr/>
        </p:nvSpPr>
        <p:spPr>
          <a:xfrm>
            <a:off x="7723280" y="6008840"/>
            <a:ext cx="6346368" cy="923330"/>
          </a:xfrm>
          <a:prstGeom prst="rect">
            <a:avLst/>
          </a:prstGeom>
          <a:noFill/>
        </p:spPr>
        <p:txBody>
          <a:bodyPr wrap="square">
            <a:spAutoFit/>
          </a:bodyPr>
          <a:lstStyle/>
          <a:p>
            <a:pPr algn="just"/>
            <a:r>
              <a:rPr lang="vi-VN">
                <a:latin typeface="Arial" panose="020B0604020202020204" pitchFamily="34" charset="0"/>
                <a:cs typeface="Arial" panose="020B0604020202020204" pitchFamily="34" charset="0"/>
              </a:rPr>
              <a:t>Mặt nạ 5×5 giảm nhiễu đáng kể hơn so với 3×3, đặc biệt trên các vùng đồng nhất như nền và da mặt. Tuy nhiên, một số chi tiết nhỏ như tóc và viền áo có thể bị làm mờ nhẹ.</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99871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CHÂN DUNG BỊ NHIỄU GAUSSIAN </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rcRect/>
          <a:stretch/>
        </p:blipFill>
        <p:spPr>
          <a:xfrm>
            <a:off x="982961" y="2702099"/>
            <a:ext cx="6218591" cy="3158409"/>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rcRect/>
          <a:stretch/>
        </p:blipFill>
        <p:spPr>
          <a:xfrm>
            <a:off x="7642739" y="2640543"/>
            <a:ext cx="6621293" cy="3218124"/>
          </a:xfrm>
        </p:spPr>
      </p:pic>
      <p:sp>
        <p:nvSpPr>
          <p:cNvPr id="22" name="TextBox 21">
            <a:extLst>
              <a:ext uri="{FF2B5EF4-FFF2-40B4-BE49-F238E27FC236}">
                <a16:creationId xmlns:a16="http://schemas.microsoft.com/office/drawing/2014/main" id="{4D87C118-4198-4E53-8EF1-14FEA972C76C}"/>
              </a:ext>
            </a:extLst>
          </p:cNvPr>
          <p:cNvSpPr txBox="1"/>
          <p:nvPr/>
        </p:nvSpPr>
        <p:spPr>
          <a:xfrm>
            <a:off x="884173" y="6069800"/>
            <a:ext cx="6431028" cy="1200329"/>
          </a:xfrm>
          <a:prstGeom prst="rect">
            <a:avLst/>
          </a:prstGeom>
          <a:noFill/>
        </p:spPr>
        <p:txBody>
          <a:bodyPr wrap="square">
            <a:spAutoFit/>
          </a:bodyPr>
          <a:lstStyle/>
          <a:p>
            <a:pPr algn="just"/>
            <a:r>
              <a:rPr lang="vi-VN">
                <a:latin typeface="Arial" panose="020B0604020202020204" pitchFamily="34" charset="0"/>
                <a:cs typeface="Arial" panose="020B0604020202020204" pitchFamily="34" charset="0"/>
              </a:rPr>
              <a:t>Mặt nạ 7×7 giúp giảm nhiễu mạnh nhất, làm mịn đáng kể các vùng đồng nhất như nền và da mặt. Tuy nhiên, do mức độ làm mờ cao, các chi tiết nhỏ như tóc và viền áo bị mất đi đáng kể.</a:t>
            </a:r>
            <a:endParaRPr 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9576E11-689E-4160-9316-90B8853CE038}"/>
              </a:ext>
            </a:extLst>
          </p:cNvPr>
          <p:cNvSpPr txBox="1"/>
          <p:nvPr/>
        </p:nvSpPr>
        <p:spPr>
          <a:xfrm>
            <a:off x="7723280" y="6008840"/>
            <a:ext cx="6346368" cy="1200329"/>
          </a:xfrm>
          <a:prstGeom prst="rect">
            <a:avLst/>
          </a:prstGeom>
          <a:noFill/>
        </p:spPr>
        <p:txBody>
          <a:bodyPr wrap="square">
            <a:spAutoFit/>
          </a:bodyPr>
          <a:lstStyle/>
          <a:p>
            <a:pPr algn="just"/>
            <a:r>
              <a:rPr lang="vi-VN">
                <a:latin typeface="Arial" panose="020B0604020202020204" pitchFamily="34" charset="0"/>
                <a:cs typeface="Arial" panose="020B0604020202020204" pitchFamily="34" charset="0"/>
              </a:rPr>
              <a:t>Với nhiễu Gaussian nặng, mặt nạ 7×7 làm mịn tốt nhưng làm mất nhiều chi tiết quan trọng, đặc biệt là các đường nét khuôn mặt và kết cấu tóc. Hình ảnh sau lọc có xu hướng trở nên mờ và mất đi sự sắc nét ban đầu.</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099192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D313-FCED-41BC-B6D1-201456E7F798}"/>
              </a:ext>
            </a:extLst>
          </p:cNvPr>
          <p:cNvSpPr>
            <a:spLocks noGrp="1"/>
          </p:cNvSpPr>
          <p:nvPr>
            <p:ph type="title"/>
          </p:nvPr>
        </p:nvSpPr>
        <p:spPr>
          <a:xfrm>
            <a:off x="1008063" y="438150"/>
            <a:ext cx="12619037" cy="1259523"/>
          </a:xfrm>
        </p:spPr>
        <p:txBody>
          <a:bodyPr/>
          <a:lstStyle/>
          <a:p>
            <a:pPr algn="ctr"/>
            <a:r>
              <a:rPr lang="en-US" b="1">
                <a:latin typeface="+mn-lt"/>
              </a:rPr>
              <a:t>ĐÁNH GIÁ QUA CHỈ SỐ PSNR</a:t>
            </a:r>
          </a:p>
        </p:txBody>
      </p:sp>
      <p:sp>
        <p:nvSpPr>
          <p:cNvPr id="17" name="Text Placeholder 16">
            <a:extLst>
              <a:ext uri="{FF2B5EF4-FFF2-40B4-BE49-F238E27FC236}">
                <a16:creationId xmlns:a16="http://schemas.microsoft.com/office/drawing/2014/main" id="{1361011E-D0A4-4F8A-A0E5-201981848601}"/>
              </a:ext>
            </a:extLst>
          </p:cNvPr>
          <p:cNvSpPr>
            <a:spLocks noGrp="1"/>
          </p:cNvSpPr>
          <p:nvPr>
            <p:ph type="body" idx="1"/>
          </p:nvPr>
        </p:nvSpPr>
        <p:spPr>
          <a:xfrm>
            <a:off x="1187449" y="2017713"/>
            <a:ext cx="6219825" cy="989012"/>
          </a:xfrm>
        </p:spPr>
        <p:txBody>
          <a:bodyPr/>
          <a:lstStyle/>
          <a:p>
            <a:pPr algn="ctr"/>
            <a:r>
              <a:rPr lang="en-US"/>
              <a:t>Kết quả PSNR của ảnh chân dung nhiễu Gaussian nhẹ</a:t>
            </a:r>
          </a:p>
        </p:txBody>
      </p:sp>
      <p:graphicFrame>
        <p:nvGraphicFramePr>
          <p:cNvPr id="13" name="Content Placeholder 7">
            <a:extLst>
              <a:ext uri="{FF2B5EF4-FFF2-40B4-BE49-F238E27FC236}">
                <a16:creationId xmlns:a16="http://schemas.microsoft.com/office/drawing/2014/main" id="{B50B0307-7DDA-4434-BB7C-9917B5655017}"/>
              </a:ext>
            </a:extLst>
          </p:cNvPr>
          <p:cNvGraphicFramePr>
            <a:graphicFrameLocks noGrp="1"/>
          </p:cNvGraphicFramePr>
          <p:nvPr>
            <p:ph sz="half" idx="2"/>
            <p:extLst>
              <p:ext uri="{D42A27DB-BD31-4B8C-83A1-F6EECF244321}">
                <p14:modId xmlns:p14="http://schemas.microsoft.com/office/powerpoint/2010/main" val="2426069184"/>
              </p:ext>
            </p:extLst>
          </p:nvPr>
        </p:nvGraphicFramePr>
        <p:xfrm>
          <a:off x="7782559" y="3191825"/>
          <a:ext cx="6189662" cy="2990852"/>
        </p:xfrm>
        <a:graphic>
          <a:graphicData uri="http://schemas.openxmlformats.org/drawingml/2006/table">
            <a:tbl>
              <a:tblPr firstRow="1" firstCol="1" bandRow="1">
                <a:tableStyleId>{5C22544A-7EE6-4342-B048-85BDC9FD1C3A}</a:tableStyleId>
              </a:tblPr>
              <a:tblGrid>
                <a:gridCol w="3094831">
                  <a:extLst>
                    <a:ext uri="{9D8B030D-6E8A-4147-A177-3AD203B41FA5}">
                      <a16:colId xmlns:a16="http://schemas.microsoft.com/office/drawing/2014/main" val="248300270"/>
                    </a:ext>
                  </a:extLst>
                </a:gridCol>
                <a:gridCol w="3094831">
                  <a:extLst>
                    <a:ext uri="{9D8B030D-6E8A-4147-A177-3AD203B41FA5}">
                      <a16:colId xmlns:a16="http://schemas.microsoft.com/office/drawing/2014/main" val="2833398104"/>
                    </a:ext>
                  </a:extLst>
                </a:gridCol>
              </a:tblGrid>
              <a:tr h="747713">
                <a:tc>
                  <a:txBody>
                    <a:bodyPr/>
                    <a:lstStyle/>
                    <a:p>
                      <a:pPr marL="0" marR="0" algn="ctr">
                        <a:lnSpc>
                          <a:spcPct val="150000"/>
                        </a:lnSpc>
                        <a:spcBef>
                          <a:spcPts val="600"/>
                        </a:spcBef>
                        <a:spcAft>
                          <a:spcPts val="600"/>
                        </a:spcAft>
                      </a:pPr>
                      <a:r>
                        <a:rPr lang="en-US" sz="1600">
                          <a:effectLst/>
                        </a:rPr>
                        <a:t>Kích thước mặt nạ lọc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PSNR (dB)</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513262813"/>
                  </a:ext>
                </a:extLst>
              </a:tr>
              <a:tr h="747713">
                <a:tc>
                  <a:txBody>
                    <a:bodyPr/>
                    <a:lstStyle/>
                    <a:p>
                      <a:pPr marL="0" marR="0" algn="ctr">
                        <a:lnSpc>
                          <a:spcPct val="150000"/>
                        </a:lnSpc>
                        <a:spcBef>
                          <a:spcPts val="600"/>
                        </a:spcBef>
                        <a:spcAft>
                          <a:spcPts val="600"/>
                        </a:spcAft>
                      </a:pPr>
                      <a:r>
                        <a:rPr lang="en-US" sz="1600">
                          <a:effectLst/>
                        </a:rPr>
                        <a:t>3x3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29.003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984803211"/>
                  </a:ext>
                </a:extLst>
              </a:tr>
              <a:tr h="747713">
                <a:tc>
                  <a:txBody>
                    <a:bodyPr/>
                    <a:lstStyle/>
                    <a:p>
                      <a:pPr marL="0" marR="0" algn="ctr">
                        <a:lnSpc>
                          <a:spcPct val="150000"/>
                        </a:lnSpc>
                        <a:spcBef>
                          <a:spcPts val="600"/>
                        </a:spcBef>
                        <a:spcAft>
                          <a:spcPts val="600"/>
                        </a:spcAft>
                      </a:pPr>
                      <a:r>
                        <a:rPr lang="en-US" sz="1600">
                          <a:effectLst/>
                        </a:rPr>
                        <a:t>5x5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29.575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573061122"/>
                  </a:ext>
                </a:extLst>
              </a:tr>
              <a:tr h="747713">
                <a:tc>
                  <a:txBody>
                    <a:bodyPr/>
                    <a:lstStyle/>
                    <a:p>
                      <a:pPr marL="0" marR="0" algn="ctr">
                        <a:lnSpc>
                          <a:spcPct val="150000"/>
                        </a:lnSpc>
                        <a:spcBef>
                          <a:spcPts val="600"/>
                        </a:spcBef>
                        <a:spcAft>
                          <a:spcPts val="600"/>
                        </a:spcAft>
                      </a:pPr>
                      <a:r>
                        <a:rPr lang="en-US" sz="1600">
                          <a:effectLst/>
                        </a:rPr>
                        <a:t>7x7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28.673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2473281498"/>
                  </a:ext>
                </a:extLst>
              </a:tr>
            </a:tbl>
          </a:graphicData>
        </a:graphic>
      </p:graphicFrame>
      <p:sp>
        <p:nvSpPr>
          <p:cNvPr id="18" name="Text Placeholder 17">
            <a:extLst>
              <a:ext uri="{FF2B5EF4-FFF2-40B4-BE49-F238E27FC236}">
                <a16:creationId xmlns:a16="http://schemas.microsoft.com/office/drawing/2014/main" id="{05660503-C31E-4197-9906-B038C01395E3}"/>
              </a:ext>
            </a:extLst>
          </p:cNvPr>
          <p:cNvSpPr>
            <a:spLocks noGrp="1"/>
          </p:cNvSpPr>
          <p:nvPr>
            <p:ph type="body" sz="quarter" idx="3"/>
          </p:nvPr>
        </p:nvSpPr>
        <p:spPr>
          <a:xfrm>
            <a:off x="7782559" y="2017713"/>
            <a:ext cx="6189662" cy="989012"/>
          </a:xfrm>
        </p:spPr>
        <p:txBody>
          <a:bodyPr/>
          <a:lstStyle/>
          <a:p>
            <a:pPr algn="ctr"/>
            <a:r>
              <a:rPr lang="en-US"/>
              <a:t>Kết quả PSNR của ảnh chân dung nhiễu Gaussian nặng</a:t>
            </a:r>
          </a:p>
        </p:txBody>
      </p:sp>
      <p:graphicFrame>
        <p:nvGraphicFramePr>
          <p:cNvPr id="15" name="Content Placeholder 14">
            <a:extLst>
              <a:ext uri="{FF2B5EF4-FFF2-40B4-BE49-F238E27FC236}">
                <a16:creationId xmlns:a16="http://schemas.microsoft.com/office/drawing/2014/main" id="{7ABBA319-4266-46FA-B5FA-5F6AD6165E49}"/>
              </a:ext>
            </a:extLst>
          </p:cNvPr>
          <p:cNvGraphicFramePr>
            <a:graphicFrameLocks noGrp="1"/>
          </p:cNvGraphicFramePr>
          <p:nvPr>
            <p:ph sz="quarter" idx="4"/>
            <p:extLst>
              <p:ext uri="{D42A27DB-BD31-4B8C-83A1-F6EECF244321}">
                <p14:modId xmlns:p14="http://schemas.microsoft.com/office/powerpoint/2010/main" val="46468146"/>
              </p:ext>
            </p:extLst>
          </p:nvPr>
        </p:nvGraphicFramePr>
        <p:xfrm>
          <a:off x="1187451" y="3191825"/>
          <a:ext cx="6219824" cy="2990852"/>
        </p:xfrm>
        <a:graphic>
          <a:graphicData uri="http://schemas.openxmlformats.org/drawingml/2006/table">
            <a:tbl>
              <a:tblPr firstRow="1" firstCol="1" bandRow="1">
                <a:tableStyleId>{5C22544A-7EE6-4342-B048-85BDC9FD1C3A}</a:tableStyleId>
              </a:tblPr>
              <a:tblGrid>
                <a:gridCol w="3109912">
                  <a:extLst>
                    <a:ext uri="{9D8B030D-6E8A-4147-A177-3AD203B41FA5}">
                      <a16:colId xmlns:a16="http://schemas.microsoft.com/office/drawing/2014/main" val="2007288382"/>
                    </a:ext>
                  </a:extLst>
                </a:gridCol>
                <a:gridCol w="3109912">
                  <a:extLst>
                    <a:ext uri="{9D8B030D-6E8A-4147-A177-3AD203B41FA5}">
                      <a16:colId xmlns:a16="http://schemas.microsoft.com/office/drawing/2014/main" val="1676615684"/>
                    </a:ext>
                  </a:extLst>
                </a:gridCol>
              </a:tblGrid>
              <a:tr h="747713">
                <a:tc>
                  <a:txBody>
                    <a:bodyPr/>
                    <a:lstStyle/>
                    <a:p>
                      <a:pPr marL="0" marR="0" algn="ctr">
                        <a:lnSpc>
                          <a:spcPct val="150000"/>
                        </a:lnSpc>
                        <a:spcBef>
                          <a:spcPts val="600"/>
                        </a:spcBef>
                        <a:spcAft>
                          <a:spcPts val="600"/>
                        </a:spcAft>
                      </a:pPr>
                      <a:r>
                        <a:rPr lang="en-US" sz="1600">
                          <a:effectLst/>
                        </a:rPr>
                        <a:t>Kích thước mặt nạ lọc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PSNR (dB)</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3606357895"/>
                  </a:ext>
                </a:extLst>
              </a:tr>
              <a:tr h="747713">
                <a:tc>
                  <a:txBody>
                    <a:bodyPr/>
                    <a:lstStyle/>
                    <a:p>
                      <a:pPr marL="0" marR="0" algn="ctr">
                        <a:lnSpc>
                          <a:spcPct val="150000"/>
                        </a:lnSpc>
                        <a:spcBef>
                          <a:spcPts val="600"/>
                        </a:spcBef>
                        <a:spcAft>
                          <a:spcPts val="600"/>
                        </a:spcAft>
                      </a:pPr>
                      <a:r>
                        <a:rPr lang="en-US" sz="1600">
                          <a:effectLst/>
                        </a:rPr>
                        <a:t>3x3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32.506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68761473"/>
                  </a:ext>
                </a:extLst>
              </a:tr>
              <a:tr h="747713">
                <a:tc>
                  <a:txBody>
                    <a:bodyPr/>
                    <a:lstStyle/>
                    <a:p>
                      <a:pPr marL="0" marR="0" algn="ctr">
                        <a:lnSpc>
                          <a:spcPct val="150000"/>
                        </a:lnSpc>
                        <a:spcBef>
                          <a:spcPts val="600"/>
                        </a:spcBef>
                        <a:spcAft>
                          <a:spcPts val="600"/>
                        </a:spcAft>
                      </a:pPr>
                      <a:r>
                        <a:rPr lang="en-US" sz="1600">
                          <a:effectLst/>
                        </a:rPr>
                        <a:t>5x5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31.170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258265529"/>
                  </a:ext>
                </a:extLst>
              </a:tr>
              <a:tr h="747713">
                <a:tc>
                  <a:txBody>
                    <a:bodyPr/>
                    <a:lstStyle/>
                    <a:p>
                      <a:pPr marL="0" marR="0" algn="ctr">
                        <a:lnSpc>
                          <a:spcPct val="150000"/>
                        </a:lnSpc>
                        <a:spcBef>
                          <a:spcPts val="600"/>
                        </a:spcBef>
                        <a:spcAft>
                          <a:spcPts val="600"/>
                        </a:spcAft>
                      </a:pPr>
                      <a:r>
                        <a:rPr lang="en-US" sz="1600">
                          <a:effectLst/>
                        </a:rPr>
                        <a:t>7x7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29.534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557862252"/>
                  </a:ext>
                </a:extLst>
              </a:tr>
            </a:tbl>
          </a:graphicData>
        </a:graphic>
      </p:graphicFrame>
      <p:sp>
        <p:nvSpPr>
          <p:cNvPr id="20" name="TextBox 19">
            <a:extLst>
              <a:ext uri="{FF2B5EF4-FFF2-40B4-BE49-F238E27FC236}">
                <a16:creationId xmlns:a16="http://schemas.microsoft.com/office/drawing/2014/main" id="{09B279A6-3B4C-41EB-B610-D3567C7DDD1A}"/>
              </a:ext>
            </a:extLst>
          </p:cNvPr>
          <p:cNvSpPr txBox="1"/>
          <p:nvPr/>
        </p:nvSpPr>
        <p:spPr>
          <a:xfrm>
            <a:off x="1187451" y="6586835"/>
            <a:ext cx="12784770" cy="96597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vi-VN" sz="2000"/>
              <a:t>Lọc trung bình là một phương pháp đơn giản nhưng hiệu quả với nhiễu Gaussian, đặc biệt khi sử dụng mặt nạ phù hợp với mức độ nhiễu.</a:t>
            </a:r>
            <a:endParaRPr lang="en-US" sz="2000"/>
          </a:p>
        </p:txBody>
      </p:sp>
    </p:spTree>
    <p:extLst>
      <p:ext uri="{BB962C8B-B14F-4D97-AF65-F5344CB8AC3E}">
        <p14:creationId xmlns:p14="http://schemas.microsoft.com/office/powerpoint/2010/main" val="261062735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D313-FCED-41BC-B6D1-201456E7F798}"/>
              </a:ext>
            </a:extLst>
          </p:cNvPr>
          <p:cNvSpPr>
            <a:spLocks noGrp="1"/>
          </p:cNvSpPr>
          <p:nvPr>
            <p:ph type="title"/>
          </p:nvPr>
        </p:nvSpPr>
        <p:spPr>
          <a:xfrm>
            <a:off x="1008063" y="438150"/>
            <a:ext cx="12619037" cy="1259523"/>
          </a:xfrm>
        </p:spPr>
        <p:txBody>
          <a:bodyPr/>
          <a:lstStyle/>
          <a:p>
            <a:pPr algn="ctr"/>
            <a:r>
              <a:rPr lang="en-US" b="1">
                <a:latin typeface="+mn-lt"/>
              </a:rPr>
              <a:t>ĐÁNH GIÁ QUA CHỈ SỐ SSIM</a:t>
            </a:r>
          </a:p>
        </p:txBody>
      </p:sp>
      <p:sp>
        <p:nvSpPr>
          <p:cNvPr id="17" name="Text Placeholder 16">
            <a:extLst>
              <a:ext uri="{FF2B5EF4-FFF2-40B4-BE49-F238E27FC236}">
                <a16:creationId xmlns:a16="http://schemas.microsoft.com/office/drawing/2014/main" id="{1361011E-D0A4-4F8A-A0E5-201981848601}"/>
              </a:ext>
            </a:extLst>
          </p:cNvPr>
          <p:cNvSpPr>
            <a:spLocks noGrp="1"/>
          </p:cNvSpPr>
          <p:nvPr>
            <p:ph type="body" idx="1"/>
          </p:nvPr>
        </p:nvSpPr>
        <p:spPr>
          <a:xfrm>
            <a:off x="1187449" y="2017713"/>
            <a:ext cx="6219825" cy="989012"/>
          </a:xfrm>
        </p:spPr>
        <p:txBody>
          <a:bodyPr/>
          <a:lstStyle/>
          <a:p>
            <a:pPr algn="ctr"/>
            <a:r>
              <a:rPr lang="en-US"/>
              <a:t>Kết quả SSIM của ảnh chân dung nhiễu Gaussian nhẹ</a:t>
            </a:r>
          </a:p>
        </p:txBody>
      </p:sp>
      <p:graphicFrame>
        <p:nvGraphicFramePr>
          <p:cNvPr id="13" name="Content Placeholder 7">
            <a:extLst>
              <a:ext uri="{FF2B5EF4-FFF2-40B4-BE49-F238E27FC236}">
                <a16:creationId xmlns:a16="http://schemas.microsoft.com/office/drawing/2014/main" id="{B50B0307-7DDA-4434-BB7C-9917B5655017}"/>
              </a:ext>
            </a:extLst>
          </p:cNvPr>
          <p:cNvGraphicFramePr>
            <a:graphicFrameLocks noGrp="1"/>
          </p:cNvGraphicFramePr>
          <p:nvPr>
            <p:ph sz="half" idx="2"/>
            <p:extLst>
              <p:ext uri="{D42A27DB-BD31-4B8C-83A1-F6EECF244321}">
                <p14:modId xmlns:p14="http://schemas.microsoft.com/office/powerpoint/2010/main" val="2319325379"/>
              </p:ext>
            </p:extLst>
          </p:nvPr>
        </p:nvGraphicFramePr>
        <p:xfrm>
          <a:off x="7782559" y="3191825"/>
          <a:ext cx="6189662" cy="2990852"/>
        </p:xfrm>
        <a:graphic>
          <a:graphicData uri="http://schemas.openxmlformats.org/drawingml/2006/table">
            <a:tbl>
              <a:tblPr firstRow="1" firstCol="1" bandRow="1">
                <a:tableStyleId>{7DF18680-E054-41AD-8BC1-D1AEF772440D}</a:tableStyleId>
              </a:tblPr>
              <a:tblGrid>
                <a:gridCol w="3094831">
                  <a:extLst>
                    <a:ext uri="{9D8B030D-6E8A-4147-A177-3AD203B41FA5}">
                      <a16:colId xmlns:a16="http://schemas.microsoft.com/office/drawing/2014/main" val="248300270"/>
                    </a:ext>
                  </a:extLst>
                </a:gridCol>
                <a:gridCol w="3094831">
                  <a:extLst>
                    <a:ext uri="{9D8B030D-6E8A-4147-A177-3AD203B41FA5}">
                      <a16:colId xmlns:a16="http://schemas.microsoft.com/office/drawing/2014/main" val="2833398104"/>
                    </a:ext>
                  </a:extLst>
                </a:gridCol>
              </a:tblGrid>
              <a:tr h="747713">
                <a:tc>
                  <a:txBody>
                    <a:bodyPr/>
                    <a:lstStyle/>
                    <a:p>
                      <a:pPr marL="0" marR="0" algn="ctr">
                        <a:lnSpc>
                          <a:spcPct val="150000"/>
                        </a:lnSpc>
                        <a:spcBef>
                          <a:spcPts val="600"/>
                        </a:spcBef>
                        <a:spcAft>
                          <a:spcPts val="600"/>
                        </a:spcAft>
                      </a:pPr>
                      <a:r>
                        <a:rPr lang="en-US" sz="1600">
                          <a:effectLst/>
                        </a:rPr>
                        <a:t>Kích thước mặt nạ lọc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SSIM</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513262813"/>
                  </a:ext>
                </a:extLst>
              </a:tr>
              <a:tr h="747713">
                <a:tc>
                  <a:txBody>
                    <a:bodyPr/>
                    <a:lstStyle/>
                    <a:p>
                      <a:pPr marL="0" marR="0" algn="ctr">
                        <a:lnSpc>
                          <a:spcPct val="150000"/>
                        </a:lnSpc>
                        <a:spcBef>
                          <a:spcPts val="600"/>
                        </a:spcBef>
                        <a:spcAft>
                          <a:spcPts val="600"/>
                        </a:spcAft>
                      </a:pPr>
                      <a:r>
                        <a:rPr lang="en-US" sz="1600">
                          <a:effectLst/>
                        </a:rPr>
                        <a:t>3x3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984803211"/>
                  </a:ext>
                </a:extLst>
              </a:tr>
              <a:tr h="747713">
                <a:tc>
                  <a:txBody>
                    <a:bodyPr/>
                    <a:lstStyle/>
                    <a:p>
                      <a:pPr marL="0" marR="0" algn="ctr">
                        <a:lnSpc>
                          <a:spcPct val="150000"/>
                        </a:lnSpc>
                        <a:spcBef>
                          <a:spcPts val="600"/>
                        </a:spcBef>
                        <a:spcAft>
                          <a:spcPts val="600"/>
                        </a:spcAft>
                      </a:pPr>
                      <a:r>
                        <a:rPr lang="en-US" sz="1600">
                          <a:effectLst/>
                        </a:rPr>
                        <a:t>5x5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573061122"/>
                  </a:ext>
                </a:extLst>
              </a:tr>
              <a:tr h="747713">
                <a:tc>
                  <a:txBody>
                    <a:bodyPr/>
                    <a:lstStyle/>
                    <a:p>
                      <a:pPr marL="0" marR="0" algn="ctr">
                        <a:lnSpc>
                          <a:spcPct val="150000"/>
                        </a:lnSpc>
                        <a:spcBef>
                          <a:spcPts val="600"/>
                        </a:spcBef>
                        <a:spcAft>
                          <a:spcPts val="600"/>
                        </a:spcAft>
                      </a:pPr>
                      <a:r>
                        <a:rPr lang="en-US" sz="1600">
                          <a:effectLst/>
                        </a:rPr>
                        <a:t>7x7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2473281498"/>
                  </a:ext>
                </a:extLst>
              </a:tr>
            </a:tbl>
          </a:graphicData>
        </a:graphic>
      </p:graphicFrame>
      <p:sp>
        <p:nvSpPr>
          <p:cNvPr id="18" name="Text Placeholder 17">
            <a:extLst>
              <a:ext uri="{FF2B5EF4-FFF2-40B4-BE49-F238E27FC236}">
                <a16:creationId xmlns:a16="http://schemas.microsoft.com/office/drawing/2014/main" id="{05660503-C31E-4197-9906-B038C01395E3}"/>
              </a:ext>
            </a:extLst>
          </p:cNvPr>
          <p:cNvSpPr>
            <a:spLocks noGrp="1"/>
          </p:cNvSpPr>
          <p:nvPr>
            <p:ph type="body" sz="quarter" idx="3"/>
          </p:nvPr>
        </p:nvSpPr>
        <p:spPr>
          <a:xfrm>
            <a:off x="7782559" y="2017713"/>
            <a:ext cx="6189662" cy="989012"/>
          </a:xfrm>
        </p:spPr>
        <p:txBody>
          <a:bodyPr/>
          <a:lstStyle/>
          <a:p>
            <a:pPr algn="ctr"/>
            <a:r>
              <a:rPr lang="en-US"/>
              <a:t>Kết quả SSIM của ảnh chân dung nhiễu Gaussian nặng</a:t>
            </a:r>
          </a:p>
        </p:txBody>
      </p:sp>
      <p:graphicFrame>
        <p:nvGraphicFramePr>
          <p:cNvPr id="15" name="Content Placeholder 14">
            <a:extLst>
              <a:ext uri="{FF2B5EF4-FFF2-40B4-BE49-F238E27FC236}">
                <a16:creationId xmlns:a16="http://schemas.microsoft.com/office/drawing/2014/main" id="{7ABBA319-4266-46FA-B5FA-5F6AD6165E49}"/>
              </a:ext>
            </a:extLst>
          </p:cNvPr>
          <p:cNvGraphicFramePr>
            <a:graphicFrameLocks noGrp="1"/>
          </p:cNvGraphicFramePr>
          <p:nvPr>
            <p:ph sz="quarter" idx="4"/>
            <p:extLst>
              <p:ext uri="{D42A27DB-BD31-4B8C-83A1-F6EECF244321}">
                <p14:modId xmlns:p14="http://schemas.microsoft.com/office/powerpoint/2010/main" val="2232282063"/>
              </p:ext>
            </p:extLst>
          </p:nvPr>
        </p:nvGraphicFramePr>
        <p:xfrm>
          <a:off x="1187451" y="3191825"/>
          <a:ext cx="6219824" cy="2990852"/>
        </p:xfrm>
        <a:graphic>
          <a:graphicData uri="http://schemas.openxmlformats.org/drawingml/2006/table">
            <a:tbl>
              <a:tblPr firstRow="1" firstCol="1" bandRow="1">
                <a:tableStyleId>{7DF18680-E054-41AD-8BC1-D1AEF772440D}</a:tableStyleId>
              </a:tblPr>
              <a:tblGrid>
                <a:gridCol w="3109912">
                  <a:extLst>
                    <a:ext uri="{9D8B030D-6E8A-4147-A177-3AD203B41FA5}">
                      <a16:colId xmlns:a16="http://schemas.microsoft.com/office/drawing/2014/main" val="2007288382"/>
                    </a:ext>
                  </a:extLst>
                </a:gridCol>
                <a:gridCol w="3109912">
                  <a:extLst>
                    <a:ext uri="{9D8B030D-6E8A-4147-A177-3AD203B41FA5}">
                      <a16:colId xmlns:a16="http://schemas.microsoft.com/office/drawing/2014/main" val="1676615684"/>
                    </a:ext>
                  </a:extLst>
                </a:gridCol>
              </a:tblGrid>
              <a:tr h="747713">
                <a:tc>
                  <a:txBody>
                    <a:bodyPr/>
                    <a:lstStyle/>
                    <a:p>
                      <a:pPr marL="0" marR="0" algn="ctr">
                        <a:lnSpc>
                          <a:spcPct val="150000"/>
                        </a:lnSpc>
                        <a:spcBef>
                          <a:spcPts val="600"/>
                        </a:spcBef>
                        <a:spcAft>
                          <a:spcPts val="600"/>
                        </a:spcAft>
                      </a:pPr>
                      <a:r>
                        <a:rPr lang="en-US" sz="1600">
                          <a:effectLst/>
                        </a:rPr>
                        <a:t>Kích thước mặt nạ lọc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SSIM</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3606357895"/>
                  </a:ext>
                </a:extLst>
              </a:tr>
              <a:tr h="747713">
                <a:tc>
                  <a:txBody>
                    <a:bodyPr/>
                    <a:lstStyle/>
                    <a:p>
                      <a:pPr marL="0" marR="0" algn="ctr">
                        <a:lnSpc>
                          <a:spcPct val="150000"/>
                        </a:lnSpc>
                        <a:spcBef>
                          <a:spcPts val="600"/>
                        </a:spcBef>
                        <a:spcAft>
                          <a:spcPts val="600"/>
                        </a:spcAft>
                      </a:pPr>
                      <a:r>
                        <a:rPr lang="en-US" sz="1600">
                          <a:effectLst/>
                        </a:rPr>
                        <a:t>3x3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68761473"/>
                  </a:ext>
                </a:extLst>
              </a:tr>
              <a:tr h="747713">
                <a:tc>
                  <a:txBody>
                    <a:bodyPr/>
                    <a:lstStyle/>
                    <a:p>
                      <a:pPr marL="0" marR="0" algn="ctr">
                        <a:lnSpc>
                          <a:spcPct val="150000"/>
                        </a:lnSpc>
                        <a:spcBef>
                          <a:spcPts val="600"/>
                        </a:spcBef>
                        <a:spcAft>
                          <a:spcPts val="600"/>
                        </a:spcAft>
                      </a:pPr>
                      <a:r>
                        <a:rPr lang="en-US" sz="1600">
                          <a:effectLst/>
                        </a:rPr>
                        <a:t>5x5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258265529"/>
                  </a:ext>
                </a:extLst>
              </a:tr>
              <a:tr h="747713">
                <a:tc>
                  <a:txBody>
                    <a:bodyPr/>
                    <a:lstStyle/>
                    <a:p>
                      <a:pPr marL="0" marR="0" algn="ctr">
                        <a:lnSpc>
                          <a:spcPct val="150000"/>
                        </a:lnSpc>
                        <a:spcBef>
                          <a:spcPts val="600"/>
                        </a:spcBef>
                        <a:spcAft>
                          <a:spcPts val="600"/>
                        </a:spcAft>
                      </a:pPr>
                      <a:r>
                        <a:rPr lang="en-US" sz="1600">
                          <a:effectLst/>
                        </a:rPr>
                        <a:t>7x7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557862252"/>
                  </a:ext>
                </a:extLst>
              </a:tr>
            </a:tbl>
          </a:graphicData>
        </a:graphic>
      </p:graphicFrame>
      <p:sp>
        <p:nvSpPr>
          <p:cNvPr id="20" name="TextBox 19">
            <a:extLst>
              <a:ext uri="{FF2B5EF4-FFF2-40B4-BE49-F238E27FC236}">
                <a16:creationId xmlns:a16="http://schemas.microsoft.com/office/drawing/2014/main" id="{09B279A6-3B4C-41EB-B610-D3567C7DDD1A}"/>
              </a:ext>
            </a:extLst>
          </p:cNvPr>
          <p:cNvSpPr txBox="1"/>
          <p:nvPr/>
        </p:nvSpPr>
        <p:spPr>
          <a:xfrm>
            <a:off x="1187451" y="6586835"/>
            <a:ext cx="12784770" cy="57785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vi-VN" sz="2400">
                <a:latin typeface="Arial" panose="020B0604020202020204" pitchFamily="34" charset="0"/>
                <a:cs typeface="Arial" panose="020B0604020202020204" pitchFamily="34" charset="0"/>
              </a:rPr>
              <a:t>Lọc trung bình </a:t>
            </a:r>
            <a:r>
              <a:rPr lang="en-US" sz="2400">
                <a:latin typeface="Arial" panose="020B0604020202020204" pitchFamily="34" charset="0"/>
                <a:cs typeface="Arial" panose="020B0604020202020204" pitchFamily="34" charset="0"/>
              </a:rPr>
              <a:t>hiệu quả và bảo toàn cấu trúc tổng thể</a:t>
            </a:r>
          </a:p>
        </p:txBody>
      </p:sp>
    </p:spTree>
    <p:extLst>
      <p:ext uri="{BB962C8B-B14F-4D97-AF65-F5344CB8AC3E}">
        <p14:creationId xmlns:p14="http://schemas.microsoft.com/office/powerpoint/2010/main" val="347586363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58228"/>
            <a:ext cx="5956697" cy="744260"/>
          </a:xfrm>
          <a:prstGeom prst="rect">
            <a:avLst/>
          </a:prstGeom>
          <a:noFill/>
          <a:ln/>
        </p:spPr>
        <p:txBody>
          <a:bodyPr wrap="none" lIns="0" tIns="0" rIns="0" bIns="0" rtlCol="0" anchor="t"/>
          <a:lstStyle/>
          <a:p>
            <a:pPr marL="0" indent="0">
              <a:lnSpc>
                <a:spcPts val="5850"/>
              </a:lnSpc>
              <a:buNone/>
            </a:pPr>
            <a:r>
              <a:rPr lang="en-US" sz="4650" b="1">
                <a:solidFill>
                  <a:srgbClr val="000000"/>
                </a:solidFill>
                <a:ea typeface="Petrona Bold" pitchFamily="34" charset="-122"/>
                <a:cs typeface="Petrona Bold" pitchFamily="34" charset="-120"/>
              </a:rPr>
              <a:t>MỤC TIÊU NGHIÊN CỨU</a:t>
            </a:r>
            <a:endParaRPr lang="en-US" sz="4650" dirty="0"/>
          </a:p>
        </p:txBody>
      </p:sp>
      <p:sp>
        <p:nvSpPr>
          <p:cNvPr id="4" name="Shape 1"/>
          <p:cNvSpPr/>
          <p:nvPr/>
        </p:nvSpPr>
        <p:spPr>
          <a:xfrm>
            <a:off x="793790" y="2397800"/>
            <a:ext cx="396835" cy="396835"/>
          </a:xfrm>
          <a:prstGeom prst="roundRect">
            <a:avLst>
              <a:gd name="adj" fmla="val 24007"/>
            </a:avLst>
          </a:prstGeom>
          <a:solidFill>
            <a:srgbClr val="CCEEFF"/>
          </a:solidFill>
          <a:ln w="7620">
            <a:solidFill>
              <a:srgbClr val="B2D4E5"/>
            </a:solidFill>
            <a:prstDash val="solid"/>
          </a:ln>
        </p:spPr>
      </p:sp>
      <p:sp>
        <p:nvSpPr>
          <p:cNvPr id="5" name="Text 2"/>
          <p:cNvSpPr/>
          <p:nvPr/>
        </p:nvSpPr>
        <p:spPr>
          <a:xfrm>
            <a:off x="1417439" y="2397800"/>
            <a:ext cx="3041213"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ea typeface="Petrona Bold" pitchFamily="34" charset="-122"/>
                <a:cs typeface="Petrona Bold" pitchFamily="34" charset="-120"/>
              </a:rPr>
              <a:t>Giới thiệu Kỹ Thuật Lọc Trung Bình</a:t>
            </a:r>
            <a:endParaRPr lang="en-US" sz="2300" dirty="0"/>
          </a:p>
        </p:txBody>
      </p:sp>
      <p:sp>
        <p:nvSpPr>
          <p:cNvPr id="6" name="Text 3"/>
          <p:cNvSpPr/>
          <p:nvPr/>
        </p:nvSpPr>
        <p:spPr>
          <a:xfrm>
            <a:off x="1417439" y="3278029"/>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Chúng ta sẽ tìm hiểu kỹ thuật lọc trung bình là gì, cơ chế hoạt động và các loại lọc trung bình phổ biến.</a:t>
            </a:r>
            <a:endParaRPr lang="en-US" sz="1750" dirty="0"/>
          </a:p>
        </p:txBody>
      </p:sp>
      <p:sp>
        <p:nvSpPr>
          <p:cNvPr id="7" name="Shape 4"/>
          <p:cNvSpPr/>
          <p:nvPr/>
        </p:nvSpPr>
        <p:spPr>
          <a:xfrm>
            <a:off x="4685467" y="2397800"/>
            <a:ext cx="396835" cy="396835"/>
          </a:xfrm>
          <a:prstGeom prst="roundRect">
            <a:avLst>
              <a:gd name="adj" fmla="val 24007"/>
            </a:avLst>
          </a:prstGeom>
          <a:solidFill>
            <a:srgbClr val="CCEEFF"/>
          </a:solidFill>
          <a:ln w="7620">
            <a:solidFill>
              <a:srgbClr val="B2D4E5"/>
            </a:solidFill>
            <a:prstDash val="solid"/>
          </a:ln>
        </p:spPr>
      </p:sp>
      <p:sp>
        <p:nvSpPr>
          <p:cNvPr id="8" name="Text 5"/>
          <p:cNvSpPr/>
          <p:nvPr/>
        </p:nvSpPr>
        <p:spPr>
          <a:xfrm>
            <a:off x="5309116" y="2397800"/>
            <a:ext cx="3041213"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ea typeface="Petrona Bold" pitchFamily="34" charset="-122"/>
                <a:cs typeface="Petrona Bold" pitchFamily="34" charset="-120"/>
              </a:rPr>
              <a:t>Phân Tích Hiệu Quả Lọc</a:t>
            </a:r>
            <a:endParaRPr lang="en-US" sz="2300" dirty="0"/>
          </a:p>
        </p:txBody>
      </p:sp>
      <p:sp>
        <p:nvSpPr>
          <p:cNvPr id="9" name="Text 6"/>
          <p:cNvSpPr/>
          <p:nvPr/>
        </p:nvSpPr>
        <p:spPr>
          <a:xfrm>
            <a:off x="5309116" y="3278029"/>
            <a:ext cx="3041213"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Chúng ta sẽ đánh giá hiệu quả của kỹ thuật lọc trung bình đối với các loại nhiễu khác nhau, ví dụ như nhiễu Gaussian, muối tiêu, Poisson, mã hóa.</a:t>
            </a:r>
            <a:endParaRPr lang="en-US" sz="1750" dirty="0"/>
          </a:p>
        </p:txBody>
      </p:sp>
      <p:sp>
        <p:nvSpPr>
          <p:cNvPr id="10" name="Shape 7"/>
          <p:cNvSpPr/>
          <p:nvPr/>
        </p:nvSpPr>
        <p:spPr>
          <a:xfrm>
            <a:off x="793790" y="5937409"/>
            <a:ext cx="396835" cy="396835"/>
          </a:xfrm>
          <a:prstGeom prst="roundRect">
            <a:avLst>
              <a:gd name="adj" fmla="val 24007"/>
            </a:avLst>
          </a:prstGeom>
          <a:solidFill>
            <a:srgbClr val="CCEEFF"/>
          </a:solidFill>
          <a:ln w="7620">
            <a:solidFill>
              <a:srgbClr val="B2D4E5"/>
            </a:solidFill>
            <a:prstDash val="solid"/>
          </a:ln>
        </p:spPr>
      </p:sp>
      <p:sp>
        <p:nvSpPr>
          <p:cNvPr id="11" name="Text 8"/>
          <p:cNvSpPr/>
          <p:nvPr/>
        </p:nvSpPr>
        <p:spPr>
          <a:xfrm>
            <a:off x="1417439" y="5937409"/>
            <a:ext cx="3527108"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ea typeface="Petrona Bold" pitchFamily="34" charset="-122"/>
                <a:cs typeface="Petrona Bold" pitchFamily="34" charset="-120"/>
              </a:rPr>
              <a:t>Đánh Giá Chất Lượng Ảnh</a:t>
            </a:r>
            <a:endParaRPr lang="en-US" sz="2300" dirty="0"/>
          </a:p>
        </p:txBody>
      </p:sp>
      <p:sp>
        <p:nvSpPr>
          <p:cNvPr id="12" name="Text 9"/>
          <p:cNvSpPr/>
          <p:nvPr/>
        </p:nvSpPr>
        <p:spPr>
          <a:xfrm>
            <a:off x="1417439" y="6445567"/>
            <a:ext cx="6932771"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Chúng ta sẽ sử dụng các chỉ số đánh giá chất lượng ảnh như PSNR và SSIM để so sánh ảnh gốc và ảnh sau khi lọc.</a:t>
            </a:r>
            <a:endParaRPr lang="en-US" sz="1750"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PHONG CẢNH BỊ NHIỄU GAUSSIAN</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rcRect/>
          <a:stretch/>
        </p:blipFill>
        <p:spPr>
          <a:xfrm>
            <a:off x="1044575" y="3609369"/>
            <a:ext cx="6232525" cy="2181004"/>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rcRect/>
          <a:stretch/>
        </p:blipFill>
        <p:spPr>
          <a:xfrm>
            <a:off x="7901940" y="3605582"/>
            <a:ext cx="6232525" cy="2188578"/>
          </a:xfrm>
        </p:spPr>
      </p:pic>
      <p:sp>
        <p:nvSpPr>
          <p:cNvPr id="20" name="TextBox 19">
            <a:extLst>
              <a:ext uri="{FF2B5EF4-FFF2-40B4-BE49-F238E27FC236}">
                <a16:creationId xmlns:a16="http://schemas.microsoft.com/office/drawing/2014/main" id="{3BBAE4C0-1873-4E98-A43E-52AC4DF7325F}"/>
              </a:ext>
            </a:extLst>
          </p:cNvPr>
          <p:cNvSpPr txBox="1"/>
          <p:nvPr/>
        </p:nvSpPr>
        <p:spPr>
          <a:xfrm>
            <a:off x="1006475" y="2165985"/>
            <a:ext cx="13181965" cy="923330"/>
          </a:xfrm>
          <a:prstGeom prst="rect">
            <a:avLst/>
          </a:prstGeom>
          <a:noFill/>
        </p:spPr>
        <p:txBody>
          <a:bodyPr wrap="square">
            <a:spAutoFit/>
          </a:bodyPr>
          <a:lstStyle/>
          <a:p>
            <a:r>
              <a:rPr lang="vi-VN">
                <a:latin typeface="Arial" panose="020B0604020202020204" pitchFamily="34" charset="0"/>
                <a:cs typeface="Arial" panose="020B0604020202020204" pitchFamily="34" charset="0"/>
              </a:rPr>
              <a:t>Ảnh phong cảnh được thêm nhiễu Gaussian</a:t>
            </a:r>
            <a:r>
              <a:rPr lang="en-US">
                <a:latin typeface="Arial" panose="020B0604020202020204" pitchFamily="34" charset="0"/>
                <a:cs typeface="Arial" panose="020B0604020202020204" pitchFamily="34" charset="0"/>
              </a:rPr>
              <a:t> (std = 12 và 24)</a:t>
            </a:r>
            <a:r>
              <a:rPr lang="vi-VN">
                <a:latin typeface="Arial" panose="020B0604020202020204" pitchFamily="34" charset="0"/>
                <a:cs typeface="Arial" panose="020B0604020202020204" pitchFamily="34" charset="0"/>
              </a:rPr>
              <a:t> mô phỏng nhiễu thường gặp trong quá trình chụp ảnh thiên nhiên hoặc truyền tải dữ liệu số. Ảnh gốc không nhiễu được sử dụng làm tham chiếu để đánh giá mức độ cải thiện chất lượng sau khi áp dụng kỹ thuật lọc trung bình.</a:t>
            </a:r>
            <a:endParaRPr lang="en-US">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4D87C118-4198-4E53-8EF1-14FEA972C76C}"/>
              </a:ext>
            </a:extLst>
          </p:cNvPr>
          <p:cNvSpPr txBox="1"/>
          <p:nvPr/>
        </p:nvSpPr>
        <p:spPr>
          <a:xfrm>
            <a:off x="1044575" y="6488367"/>
            <a:ext cx="6232525" cy="369332"/>
          </a:xfrm>
          <a:prstGeom prst="rect">
            <a:avLst/>
          </a:prstGeom>
          <a:noFill/>
        </p:spPr>
        <p:txBody>
          <a:bodyPr wrap="square">
            <a:spAutoFit/>
          </a:bodyPr>
          <a:lstStyle/>
          <a:p>
            <a:pPr algn="ctr"/>
            <a:r>
              <a:rPr lang="en-US">
                <a:latin typeface="Arial" panose="020B0604020202020204" pitchFamily="34" charset="0"/>
                <a:cs typeface="Arial" panose="020B0604020202020204" pitchFamily="34" charset="0"/>
              </a:rPr>
              <a:t>Ảnh phong cảnh bị nhiễu Gaussian nhẹ (std=12)</a:t>
            </a:r>
          </a:p>
        </p:txBody>
      </p:sp>
      <p:sp>
        <p:nvSpPr>
          <p:cNvPr id="24" name="TextBox 23">
            <a:extLst>
              <a:ext uri="{FF2B5EF4-FFF2-40B4-BE49-F238E27FC236}">
                <a16:creationId xmlns:a16="http://schemas.microsoft.com/office/drawing/2014/main" id="{39576E11-689E-4160-9316-90B8853CE038}"/>
              </a:ext>
            </a:extLst>
          </p:cNvPr>
          <p:cNvSpPr txBox="1"/>
          <p:nvPr/>
        </p:nvSpPr>
        <p:spPr>
          <a:xfrm>
            <a:off x="7901939" y="6488366"/>
            <a:ext cx="6232525" cy="369332"/>
          </a:xfrm>
          <a:prstGeom prst="rect">
            <a:avLst/>
          </a:prstGeom>
          <a:noFill/>
        </p:spPr>
        <p:txBody>
          <a:bodyPr wrap="square">
            <a:spAutoFit/>
          </a:bodyPr>
          <a:lstStyle/>
          <a:p>
            <a:pPr algn="ctr"/>
            <a:r>
              <a:rPr lang="en-US">
                <a:latin typeface="Arial" panose="020B0604020202020204" pitchFamily="34" charset="0"/>
                <a:cs typeface="Arial" panose="020B0604020202020204" pitchFamily="34" charset="0"/>
              </a:rPr>
              <a:t>Ảnh phong cảnh bị nhiễu Gaussian nặng (std =24)</a:t>
            </a:r>
          </a:p>
        </p:txBody>
      </p:sp>
    </p:spTree>
    <p:extLst>
      <p:ext uri="{BB962C8B-B14F-4D97-AF65-F5344CB8AC3E}">
        <p14:creationId xmlns:p14="http://schemas.microsoft.com/office/powerpoint/2010/main" val="228811326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PHONG CẢNH BỊ NHIỄU GAUSSIAN </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rcRect/>
          <a:stretch/>
        </p:blipFill>
        <p:spPr>
          <a:xfrm>
            <a:off x="982961" y="2642057"/>
            <a:ext cx="6218591" cy="2312137"/>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rcRect/>
          <a:stretch/>
        </p:blipFill>
        <p:spPr>
          <a:xfrm>
            <a:off x="7753995" y="2626943"/>
            <a:ext cx="6518314" cy="2439417"/>
          </a:xfrm>
        </p:spPr>
      </p:pic>
      <p:sp>
        <p:nvSpPr>
          <p:cNvPr id="22" name="TextBox 21">
            <a:extLst>
              <a:ext uri="{FF2B5EF4-FFF2-40B4-BE49-F238E27FC236}">
                <a16:creationId xmlns:a16="http://schemas.microsoft.com/office/drawing/2014/main" id="{4D87C118-4198-4E53-8EF1-14FEA972C76C}"/>
              </a:ext>
            </a:extLst>
          </p:cNvPr>
          <p:cNvSpPr txBox="1"/>
          <p:nvPr/>
        </p:nvSpPr>
        <p:spPr>
          <a:xfrm>
            <a:off x="1082675" y="5491681"/>
            <a:ext cx="6232525" cy="1477328"/>
          </a:xfrm>
          <a:prstGeom prst="rect">
            <a:avLst/>
          </a:prstGeom>
          <a:noFill/>
        </p:spPr>
        <p:txBody>
          <a:bodyPr wrap="square">
            <a:spAutoFit/>
          </a:bodyPr>
          <a:lstStyle/>
          <a:p>
            <a:pPr algn="just"/>
            <a:r>
              <a:rPr lang="vi-VN">
                <a:latin typeface="Arial" panose="020B0604020202020204" pitchFamily="34" charset="0"/>
                <a:cs typeface="Arial" panose="020B0604020202020204" pitchFamily="34" charset="0"/>
              </a:rPr>
              <a:t>Mặt nạ 3×3 giúp giảm nhiễu nhẹ trên các vùng đồng nhất như bầu trời và mặt nước, đồng thời giữ được độ sắc nét của các chi tiết nhỏ như tua-bin gió và đường biên vật thể. Tuy nhiên, hiệu quả giảm nhiễu chưa tối ưu đối với các vùng có nhiều kết cấu.</a:t>
            </a:r>
            <a:endParaRPr 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9576E11-689E-4160-9316-90B8853CE038}"/>
              </a:ext>
            </a:extLst>
          </p:cNvPr>
          <p:cNvSpPr txBox="1"/>
          <p:nvPr/>
        </p:nvSpPr>
        <p:spPr>
          <a:xfrm>
            <a:off x="7753995" y="5491681"/>
            <a:ext cx="6232525" cy="1477328"/>
          </a:xfrm>
          <a:prstGeom prst="rect">
            <a:avLst/>
          </a:prstGeom>
          <a:noFill/>
        </p:spPr>
        <p:txBody>
          <a:bodyPr wrap="square">
            <a:spAutoFit/>
          </a:bodyPr>
          <a:lstStyle/>
          <a:p>
            <a:pPr algn="just"/>
            <a:r>
              <a:rPr lang="vi-VN">
                <a:latin typeface="Arial" panose="020B0604020202020204" pitchFamily="34" charset="0"/>
                <a:cs typeface="Arial" panose="020B0604020202020204" pitchFamily="34" charset="0"/>
              </a:rPr>
              <a:t>Với mức nhiễu cao, mặt nạ 3×3 chỉ giúp giảm nhiễu một phần, vẫn còn nhiều nhiễu trên các vùng có kết cấu phức tạp như mặt nước và cây cối. Dù giữ lại được nhiều chi tiết hơn, nhưng ảnh vẫn còn nhiễu đáng kể, làm giảm chất lượng tổng thể.</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841035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PHONG CẢNH BỊ NHIỄU GAUSSIAN </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rcRect/>
          <a:stretch/>
        </p:blipFill>
        <p:spPr>
          <a:xfrm>
            <a:off x="653081" y="2375350"/>
            <a:ext cx="6548471" cy="2434790"/>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rcRect/>
          <a:stretch/>
        </p:blipFill>
        <p:spPr>
          <a:xfrm>
            <a:off x="7587253" y="2367793"/>
            <a:ext cx="6676779" cy="2514947"/>
          </a:xfrm>
        </p:spPr>
      </p:pic>
      <p:sp>
        <p:nvSpPr>
          <p:cNvPr id="22" name="TextBox 21">
            <a:extLst>
              <a:ext uri="{FF2B5EF4-FFF2-40B4-BE49-F238E27FC236}">
                <a16:creationId xmlns:a16="http://schemas.microsoft.com/office/drawing/2014/main" id="{4D87C118-4198-4E53-8EF1-14FEA972C76C}"/>
              </a:ext>
            </a:extLst>
          </p:cNvPr>
          <p:cNvSpPr txBox="1"/>
          <p:nvPr/>
        </p:nvSpPr>
        <p:spPr>
          <a:xfrm>
            <a:off x="710361" y="5270176"/>
            <a:ext cx="6431028" cy="1477328"/>
          </a:xfrm>
          <a:prstGeom prst="rect">
            <a:avLst/>
          </a:prstGeom>
          <a:noFill/>
        </p:spPr>
        <p:txBody>
          <a:bodyPr wrap="square">
            <a:spAutoFit/>
          </a:bodyPr>
          <a:lstStyle/>
          <a:p>
            <a:pPr algn="just"/>
            <a:r>
              <a:rPr lang="vi-VN">
                <a:latin typeface="Arial" panose="020B0604020202020204" pitchFamily="34" charset="0"/>
                <a:cs typeface="Arial" panose="020B0604020202020204" pitchFamily="34" charset="0"/>
              </a:rPr>
              <a:t>Mặt nạ 5×5 giúp cân bằng giữa giảm nhiễu và giữ chi tiết, làm mịn tốt các vùng đồng nhất như bầu trời và mặt nước, đồng thời bảo toàn được đường nét của tua-bin gió và các biên vật thể. Hình ảnh sau lọc trở nên mượt hơn mà không bị mất quá nhiều thông tin quan trọng.</a:t>
            </a:r>
            <a:endParaRPr 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9576E11-689E-4160-9316-90B8853CE038}"/>
              </a:ext>
            </a:extLst>
          </p:cNvPr>
          <p:cNvSpPr txBox="1"/>
          <p:nvPr/>
        </p:nvSpPr>
        <p:spPr>
          <a:xfrm>
            <a:off x="7723280" y="5270176"/>
            <a:ext cx="6346368" cy="1200329"/>
          </a:xfrm>
          <a:prstGeom prst="rect">
            <a:avLst/>
          </a:prstGeom>
          <a:noFill/>
        </p:spPr>
        <p:txBody>
          <a:bodyPr wrap="square">
            <a:spAutoFit/>
          </a:bodyPr>
          <a:lstStyle/>
          <a:p>
            <a:pPr algn="just"/>
            <a:r>
              <a:rPr lang="vi-VN">
                <a:latin typeface="Arial" panose="020B0604020202020204" pitchFamily="34" charset="0"/>
                <a:cs typeface="Arial" panose="020B0604020202020204" pitchFamily="34" charset="0"/>
              </a:rPr>
              <a:t>Với nhiễu mạnh, mặt nạ 5×5 giúp giảm nhiễu đáng kể hơn so với 3×3, đặc biệt trên các vùng có kết cấu mịn như nền trời. Tuy nhiên, một số chi tiết nhỏ bắt đầu bị làm mờ, đặc biệt ở các vùng có độ chi tiết cao như mặt nước.</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50340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7E14-AC04-4348-AEEB-C0C23A5A5649}"/>
              </a:ext>
            </a:extLst>
          </p:cNvPr>
          <p:cNvSpPr>
            <a:spLocks noGrp="1"/>
          </p:cNvSpPr>
          <p:nvPr>
            <p:ph type="title"/>
          </p:nvPr>
        </p:nvSpPr>
        <p:spPr>
          <a:xfrm>
            <a:off x="3596639" y="438151"/>
            <a:ext cx="10027285" cy="1322070"/>
          </a:xfrm>
        </p:spPr>
        <p:txBody>
          <a:bodyPr anchor="ctr">
            <a:normAutofit/>
          </a:bodyPr>
          <a:lstStyle/>
          <a:p>
            <a:pPr algn="ctr"/>
            <a:r>
              <a:rPr lang="en-US" sz="4000" b="1">
                <a:latin typeface="+mn-lt"/>
              </a:rPr>
              <a:t>ẢNH PHONG CẢNH BỊ NHIỄU GAUSSIAN </a:t>
            </a:r>
          </a:p>
        </p:txBody>
      </p:sp>
      <p:pic>
        <p:nvPicPr>
          <p:cNvPr id="16" name="Content Placeholder 15">
            <a:extLst>
              <a:ext uri="{FF2B5EF4-FFF2-40B4-BE49-F238E27FC236}">
                <a16:creationId xmlns:a16="http://schemas.microsoft.com/office/drawing/2014/main" id="{60E00F23-ABA1-4B70-BD32-B1F5AF178162}"/>
              </a:ext>
            </a:extLst>
          </p:cNvPr>
          <p:cNvPicPr>
            <a:picLocks noGrp="1" noChangeAspect="1"/>
          </p:cNvPicPr>
          <p:nvPr>
            <p:ph sz="half" idx="1"/>
          </p:nvPr>
        </p:nvPicPr>
        <p:blipFill>
          <a:blip r:embed="rId2"/>
          <a:srcRect/>
          <a:stretch/>
        </p:blipFill>
        <p:spPr>
          <a:xfrm>
            <a:off x="769071" y="2476721"/>
            <a:ext cx="6218591" cy="2312137"/>
          </a:xfrm>
        </p:spPr>
      </p:pic>
      <p:pic>
        <p:nvPicPr>
          <p:cNvPr id="18" name="Content Placeholder 17">
            <a:extLst>
              <a:ext uri="{FF2B5EF4-FFF2-40B4-BE49-F238E27FC236}">
                <a16:creationId xmlns:a16="http://schemas.microsoft.com/office/drawing/2014/main" id="{B8FB55EA-1DD4-4107-9A55-C423EF63E954}"/>
              </a:ext>
            </a:extLst>
          </p:cNvPr>
          <p:cNvPicPr>
            <a:picLocks noGrp="1" noChangeAspect="1"/>
          </p:cNvPicPr>
          <p:nvPr>
            <p:ph sz="half" idx="2"/>
          </p:nvPr>
        </p:nvPicPr>
        <p:blipFill>
          <a:blip r:embed="rId3"/>
          <a:srcRect/>
          <a:stretch/>
        </p:blipFill>
        <p:spPr>
          <a:xfrm>
            <a:off x="7723280" y="2407045"/>
            <a:ext cx="6483830" cy="2442269"/>
          </a:xfrm>
        </p:spPr>
      </p:pic>
      <p:sp>
        <p:nvSpPr>
          <p:cNvPr id="22" name="TextBox 21">
            <a:extLst>
              <a:ext uri="{FF2B5EF4-FFF2-40B4-BE49-F238E27FC236}">
                <a16:creationId xmlns:a16="http://schemas.microsoft.com/office/drawing/2014/main" id="{4D87C118-4198-4E53-8EF1-14FEA972C76C}"/>
              </a:ext>
            </a:extLst>
          </p:cNvPr>
          <p:cNvSpPr txBox="1"/>
          <p:nvPr/>
        </p:nvSpPr>
        <p:spPr>
          <a:xfrm>
            <a:off x="671736" y="5330720"/>
            <a:ext cx="6431028" cy="1200329"/>
          </a:xfrm>
          <a:prstGeom prst="rect">
            <a:avLst/>
          </a:prstGeom>
          <a:noFill/>
        </p:spPr>
        <p:txBody>
          <a:bodyPr wrap="square">
            <a:spAutoFit/>
          </a:bodyPr>
          <a:lstStyle/>
          <a:p>
            <a:pPr algn="just"/>
            <a:r>
              <a:rPr lang="vi-VN">
                <a:latin typeface="Arial" panose="020B0604020202020204" pitchFamily="34" charset="0"/>
                <a:cs typeface="Arial" panose="020B0604020202020204" pitchFamily="34" charset="0"/>
              </a:rPr>
              <a:t>Mặt nạ 7×7 làm mịn ảnh mạnh mẽ, giảm nhiễu đáng kể trên bầu trời và mặt nước, giúp ảnh trở nên mượt mà hơn. Tuy nhiên, các chi tiết nhỏ như tua-bin gió và kết cấu cây cối bị làm mờ rõ rệt, làm mất đi độ sắc nét ban đầu.</a:t>
            </a:r>
            <a:endParaRPr 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9576E11-689E-4160-9316-90B8853CE038}"/>
              </a:ext>
            </a:extLst>
          </p:cNvPr>
          <p:cNvSpPr txBox="1"/>
          <p:nvPr/>
        </p:nvSpPr>
        <p:spPr>
          <a:xfrm>
            <a:off x="7723280" y="5314225"/>
            <a:ext cx="6346368" cy="1200329"/>
          </a:xfrm>
          <a:prstGeom prst="rect">
            <a:avLst/>
          </a:prstGeom>
          <a:noFill/>
        </p:spPr>
        <p:txBody>
          <a:bodyPr wrap="square">
            <a:spAutoFit/>
          </a:bodyPr>
          <a:lstStyle/>
          <a:p>
            <a:pPr algn="just"/>
            <a:r>
              <a:rPr lang="vi-VN">
                <a:latin typeface="Arial" panose="020B0604020202020204" pitchFamily="34" charset="0"/>
                <a:cs typeface="Arial" panose="020B0604020202020204" pitchFamily="34" charset="0"/>
              </a:rPr>
              <a:t>Khi nhiễu cao, mặt nạ 7×7 giúp giảm nhiễu mạnh nhất, đặc biệt trên các vùng đồng nhất. Tuy nhiên, các đường nét quan trọng và chi tiết nhỏ bị mất đáng kể, làm ảnh trông nhòe và thiếu sắc nét.</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699788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D313-FCED-41BC-B6D1-201456E7F798}"/>
              </a:ext>
            </a:extLst>
          </p:cNvPr>
          <p:cNvSpPr>
            <a:spLocks noGrp="1"/>
          </p:cNvSpPr>
          <p:nvPr>
            <p:ph type="title"/>
          </p:nvPr>
        </p:nvSpPr>
        <p:spPr>
          <a:xfrm>
            <a:off x="1008063" y="438150"/>
            <a:ext cx="12619037" cy="1259523"/>
          </a:xfrm>
        </p:spPr>
        <p:txBody>
          <a:bodyPr/>
          <a:lstStyle/>
          <a:p>
            <a:pPr algn="ctr"/>
            <a:r>
              <a:rPr lang="en-US" b="1">
                <a:latin typeface="+mn-lt"/>
              </a:rPr>
              <a:t>ĐÁNH GIÁ QUA CHỈ SỐ PSNR</a:t>
            </a:r>
          </a:p>
        </p:txBody>
      </p:sp>
      <p:sp>
        <p:nvSpPr>
          <p:cNvPr id="17" name="Text Placeholder 16">
            <a:extLst>
              <a:ext uri="{FF2B5EF4-FFF2-40B4-BE49-F238E27FC236}">
                <a16:creationId xmlns:a16="http://schemas.microsoft.com/office/drawing/2014/main" id="{1361011E-D0A4-4F8A-A0E5-201981848601}"/>
              </a:ext>
            </a:extLst>
          </p:cNvPr>
          <p:cNvSpPr>
            <a:spLocks noGrp="1"/>
          </p:cNvSpPr>
          <p:nvPr>
            <p:ph type="body" idx="1"/>
          </p:nvPr>
        </p:nvSpPr>
        <p:spPr>
          <a:xfrm>
            <a:off x="1187449" y="2017713"/>
            <a:ext cx="6219825" cy="989012"/>
          </a:xfrm>
        </p:spPr>
        <p:txBody>
          <a:bodyPr/>
          <a:lstStyle/>
          <a:p>
            <a:pPr algn="ctr"/>
            <a:r>
              <a:rPr lang="en-US"/>
              <a:t>Kết quả PSNR của ảnh phong cảnh nhiễu Gaussian nhẹ</a:t>
            </a:r>
          </a:p>
        </p:txBody>
      </p:sp>
      <p:graphicFrame>
        <p:nvGraphicFramePr>
          <p:cNvPr id="13" name="Content Placeholder 7">
            <a:extLst>
              <a:ext uri="{FF2B5EF4-FFF2-40B4-BE49-F238E27FC236}">
                <a16:creationId xmlns:a16="http://schemas.microsoft.com/office/drawing/2014/main" id="{B50B0307-7DDA-4434-BB7C-9917B5655017}"/>
              </a:ext>
            </a:extLst>
          </p:cNvPr>
          <p:cNvGraphicFramePr>
            <a:graphicFrameLocks noGrp="1"/>
          </p:cNvGraphicFramePr>
          <p:nvPr>
            <p:ph sz="half" idx="2"/>
            <p:extLst>
              <p:ext uri="{D42A27DB-BD31-4B8C-83A1-F6EECF244321}">
                <p14:modId xmlns:p14="http://schemas.microsoft.com/office/powerpoint/2010/main" val="739884667"/>
              </p:ext>
            </p:extLst>
          </p:nvPr>
        </p:nvGraphicFramePr>
        <p:xfrm>
          <a:off x="7782559" y="3191825"/>
          <a:ext cx="6189662" cy="2990852"/>
        </p:xfrm>
        <a:graphic>
          <a:graphicData uri="http://schemas.openxmlformats.org/drawingml/2006/table">
            <a:tbl>
              <a:tblPr firstRow="1" firstCol="1" bandRow="1">
                <a:tableStyleId>{5C22544A-7EE6-4342-B048-85BDC9FD1C3A}</a:tableStyleId>
              </a:tblPr>
              <a:tblGrid>
                <a:gridCol w="3094831">
                  <a:extLst>
                    <a:ext uri="{9D8B030D-6E8A-4147-A177-3AD203B41FA5}">
                      <a16:colId xmlns:a16="http://schemas.microsoft.com/office/drawing/2014/main" val="248300270"/>
                    </a:ext>
                  </a:extLst>
                </a:gridCol>
                <a:gridCol w="3094831">
                  <a:extLst>
                    <a:ext uri="{9D8B030D-6E8A-4147-A177-3AD203B41FA5}">
                      <a16:colId xmlns:a16="http://schemas.microsoft.com/office/drawing/2014/main" val="2833398104"/>
                    </a:ext>
                  </a:extLst>
                </a:gridCol>
              </a:tblGrid>
              <a:tr h="747713">
                <a:tc>
                  <a:txBody>
                    <a:bodyPr/>
                    <a:lstStyle/>
                    <a:p>
                      <a:pPr marL="0" marR="0" algn="ctr">
                        <a:lnSpc>
                          <a:spcPct val="150000"/>
                        </a:lnSpc>
                        <a:spcBef>
                          <a:spcPts val="600"/>
                        </a:spcBef>
                        <a:spcAft>
                          <a:spcPts val="600"/>
                        </a:spcAft>
                      </a:pPr>
                      <a:r>
                        <a:rPr lang="en-US" sz="1600">
                          <a:effectLst/>
                        </a:rPr>
                        <a:t>Kích thước mặt nạ lọc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PSNR (dB)</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513262813"/>
                  </a:ext>
                </a:extLst>
              </a:tr>
              <a:tr h="747713">
                <a:tc>
                  <a:txBody>
                    <a:bodyPr/>
                    <a:lstStyle/>
                    <a:p>
                      <a:pPr marL="0" marR="0" algn="ctr">
                        <a:lnSpc>
                          <a:spcPct val="150000"/>
                        </a:lnSpc>
                        <a:spcBef>
                          <a:spcPts val="600"/>
                        </a:spcBef>
                        <a:spcAft>
                          <a:spcPts val="600"/>
                        </a:spcAft>
                      </a:pPr>
                      <a:r>
                        <a:rPr lang="en-US" sz="1600">
                          <a:effectLst/>
                        </a:rPr>
                        <a:t>3x3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27.663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984803211"/>
                  </a:ext>
                </a:extLst>
              </a:tr>
              <a:tr h="747713">
                <a:tc>
                  <a:txBody>
                    <a:bodyPr/>
                    <a:lstStyle/>
                    <a:p>
                      <a:pPr marL="0" marR="0" algn="ctr">
                        <a:lnSpc>
                          <a:spcPct val="150000"/>
                        </a:lnSpc>
                        <a:spcBef>
                          <a:spcPts val="600"/>
                        </a:spcBef>
                        <a:spcAft>
                          <a:spcPts val="600"/>
                        </a:spcAft>
                      </a:pPr>
                      <a:r>
                        <a:rPr lang="en-US" sz="1600">
                          <a:effectLst/>
                        </a:rPr>
                        <a:t>5x5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27.287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573061122"/>
                  </a:ext>
                </a:extLst>
              </a:tr>
              <a:tr h="747713">
                <a:tc>
                  <a:txBody>
                    <a:bodyPr/>
                    <a:lstStyle/>
                    <a:p>
                      <a:pPr marL="0" marR="0" algn="ctr">
                        <a:lnSpc>
                          <a:spcPct val="150000"/>
                        </a:lnSpc>
                        <a:spcBef>
                          <a:spcPts val="600"/>
                        </a:spcBef>
                        <a:spcAft>
                          <a:spcPts val="600"/>
                        </a:spcAft>
                      </a:pPr>
                      <a:r>
                        <a:rPr lang="en-US" sz="1600">
                          <a:effectLst/>
                        </a:rPr>
                        <a:t>7x7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26.584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2473281498"/>
                  </a:ext>
                </a:extLst>
              </a:tr>
            </a:tbl>
          </a:graphicData>
        </a:graphic>
      </p:graphicFrame>
      <p:sp>
        <p:nvSpPr>
          <p:cNvPr id="18" name="Text Placeholder 17">
            <a:extLst>
              <a:ext uri="{FF2B5EF4-FFF2-40B4-BE49-F238E27FC236}">
                <a16:creationId xmlns:a16="http://schemas.microsoft.com/office/drawing/2014/main" id="{05660503-C31E-4197-9906-B038C01395E3}"/>
              </a:ext>
            </a:extLst>
          </p:cNvPr>
          <p:cNvSpPr>
            <a:spLocks noGrp="1"/>
          </p:cNvSpPr>
          <p:nvPr>
            <p:ph type="body" sz="quarter" idx="3"/>
          </p:nvPr>
        </p:nvSpPr>
        <p:spPr>
          <a:xfrm>
            <a:off x="7782559" y="2017713"/>
            <a:ext cx="6189662" cy="989012"/>
          </a:xfrm>
        </p:spPr>
        <p:txBody>
          <a:bodyPr/>
          <a:lstStyle/>
          <a:p>
            <a:pPr algn="ctr"/>
            <a:r>
              <a:rPr lang="en-US"/>
              <a:t>Kết quả PSNR của ảnh phong cảnh nhiễu Gaussian nặng</a:t>
            </a:r>
          </a:p>
        </p:txBody>
      </p:sp>
      <p:graphicFrame>
        <p:nvGraphicFramePr>
          <p:cNvPr id="15" name="Content Placeholder 14">
            <a:extLst>
              <a:ext uri="{FF2B5EF4-FFF2-40B4-BE49-F238E27FC236}">
                <a16:creationId xmlns:a16="http://schemas.microsoft.com/office/drawing/2014/main" id="{7ABBA319-4266-46FA-B5FA-5F6AD6165E49}"/>
              </a:ext>
            </a:extLst>
          </p:cNvPr>
          <p:cNvGraphicFramePr>
            <a:graphicFrameLocks noGrp="1"/>
          </p:cNvGraphicFramePr>
          <p:nvPr>
            <p:ph sz="quarter" idx="4"/>
            <p:extLst>
              <p:ext uri="{D42A27DB-BD31-4B8C-83A1-F6EECF244321}">
                <p14:modId xmlns:p14="http://schemas.microsoft.com/office/powerpoint/2010/main" val="2070411238"/>
              </p:ext>
            </p:extLst>
          </p:nvPr>
        </p:nvGraphicFramePr>
        <p:xfrm>
          <a:off x="1187451" y="3191825"/>
          <a:ext cx="6219824" cy="2990852"/>
        </p:xfrm>
        <a:graphic>
          <a:graphicData uri="http://schemas.openxmlformats.org/drawingml/2006/table">
            <a:tbl>
              <a:tblPr firstRow="1" firstCol="1" bandRow="1">
                <a:tableStyleId>{5C22544A-7EE6-4342-B048-85BDC9FD1C3A}</a:tableStyleId>
              </a:tblPr>
              <a:tblGrid>
                <a:gridCol w="3109912">
                  <a:extLst>
                    <a:ext uri="{9D8B030D-6E8A-4147-A177-3AD203B41FA5}">
                      <a16:colId xmlns:a16="http://schemas.microsoft.com/office/drawing/2014/main" val="2007288382"/>
                    </a:ext>
                  </a:extLst>
                </a:gridCol>
                <a:gridCol w="3109912">
                  <a:extLst>
                    <a:ext uri="{9D8B030D-6E8A-4147-A177-3AD203B41FA5}">
                      <a16:colId xmlns:a16="http://schemas.microsoft.com/office/drawing/2014/main" val="1676615684"/>
                    </a:ext>
                  </a:extLst>
                </a:gridCol>
              </a:tblGrid>
              <a:tr h="747713">
                <a:tc>
                  <a:txBody>
                    <a:bodyPr/>
                    <a:lstStyle/>
                    <a:p>
                      <a:pPr marL="0" marR="0" algn="ctr">
                        <a:lnSpc>
                          <a:spcPct val="150000"/>
                        </a:lnSpc>
                        <a:spcBef>
                          <a:spcPts val="600"/>
                        </a:spcBef>
                        <a:spcAft>
                          <a:spcPts val="600"/>
                        </a:spcAft>
                      </a:pPr>
                      <a:r>
                        <a:rPr lang="en-US" sz="1600">
                          <a:effectLst/>
                        </a:rPr>
                        <a:t>Kích thước mặt nạ lọc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PSNR (dB)</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3606357895"/>
                  </a:ext>
                </a:extLst>
              </a:tr>
              <a:tr h="747713">
                <a:tc>
                  <a:txBody>
                    <a:bodyPr/>
                    <a:lstStyle/>
                    <a:p>
                      <a:pPr marL="0" marR="0" algn="ctr">
                        <a:lnSpc>
                          <a:spcPct val="150000"/>
                        </a:lnSpc>
                        <a:spcBef>
                          <a:spcPts val="600"/>
                        </a:spcBef>
                        <a:spcAft>
                          <a:spcPts val="600"/>
                        </a:spcAft>
                      </a:pPr>
                      <a:r>
                        <a:rPr lang="en-US" sz="1600">
                          <a:effectLst/>
                        </a:rPr>
                        <a:t>3x3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30.099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68761473"/>
                  </a:ext>
                </a:extLst>
              </a:tr>
              <a:tr h="747713">
                <a:tc>
                  <a:txBody>
                    <a:bodyPr/>
                    <a:lstStyle/>
                    <a:p>
                      <a:pPr marL="0" marR="0" algn="ctr">
                        <a:lnSpc>
                          <a:spcPct val="150000"/>
                        </a:lnSpc>
                        <a:spcBef>
                          <a:spcPts val="600"/>
                        </a:spcBef>
                        <a:spcAft>
                          <a:spcPts val="600"/>
                        </a:spcAft>
                      </a:pPr>
                      <a:r>
                        <a:rPr lang="en-US" sz="1600">
                          <a:effectLst/>
                        </a:rPr>
                        <a:t>5x5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27.959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258265529"/>
                  </a:ext>
                </a:extLst>
              </a:tr>
              <a:tr h="747713">
                <a:tc>
                  <a:txBody>
                    <a:bodyPr/>
                    <a:lstStyle/>
                    <a:p>
                      <a:pPr marL="0" marR="0" algn="ctr">
                        <a:lnSpc>
                          <a:spcPct val="150000"/>
                        </a:lnSpc>
                        <a:spcBef>
                          <a:spcPts val="600"/>
                        </a:spcBef>
                        <a:spcAft>
                          <a:spcPts val="600"/>
                        </a:spcAft>
                      </a:pPr>
                      <a:r>
                        <a:rPr lang="en-US" sz="1600">
                          <a:effectLst/>
                        </a:rPr>
                        <a:t>7x7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26.867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557862252"/>
                  </a:ext>
                </a:extLst>
              </a:tr>
            </a:tbl>
          </a:graphicData>
        </a:graphic>
      </p:graphicFrame>
      <p:sp>
        <p:nvSpPr>
          <p:cNvPr id="20" name="TextBox 19">
            <a:extLst>
              <a:ext uri="{FF2B5EF4-FFF2-40B4-BE49-F238E27FC236}">
                <a16:creationId xmlns:a16="http://schemas.microsoft.com/office/drawing/2014/main" id="{09B279A6-3B4C-41EB-B610-D3567C7DDD1A}"/>
              </a:ext>
            </a:extLst>
          </p:cNvPr>
          <p:cNvSpPr txBox="1"/>
          <p:nvPr/>
        </p:nvSpPr>
        <p:spPr>
          <a:xfrm>
            <a:off x="1187451" y="6503707"/>
            <a:ext cx="12784770" cy="142763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vi-VN" sz="2000"/>
              <a:t>Hiệu quả của bộ lọc trung bình phụ thuộc vào mức nhiễu và kích thước mặt nạ. Khi nhiễu nhẹ, nên sử dụng 3×3 để giữ chi tiết, trong khi 5×5 là lựa chọn hợp lý hơn khi nhiễu mạnh để đảm bảo sự cân bằng giữa giảm nhiễu và duy trì cấu trúc ảnh.</a:t>
            </a:r>
            <a:endParaRPr lang="en-US" sz="2000"/>
          </a:p>
        </p:txBody>
      </p:sp>
    </p:spTree>
    <p:extLst>
      <p:ext uri="{BB962C8B-B14F-4D97-AF65-F5344CB8AC3E}">
        <p14:creationId xmlns:p14="http://schemas.microsoft.com/office/powerpoint/2010/main" val="325309584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D313-FCED-41BC-B6D1-201456E7F798}"/>
              </a:ext>
            </a:extLst>
          </p:cNvPr>
          <p:cNvSpPr>
            <a:spLocks noGrp="1"/>
          </p:cNvSpPr>
          <p:nvPr>
            <p:ph type="title"/>
          </p:nvPr>
        </p:nvSpPr>
        <p:spPr>
          <a:xfrm>
            <a:off x="1008063" y="438150"/>
            <a:ext cx="12619037" cy="1259523"/>
          </a:xfrm>
        </p:spPr>
        <p:txBody>
          <a:bodyPr/>
          <a:lstStyle/>
          <a:p>
            <a:pPr algn="ctr"/>
            <a:r>
              <a:rPr lang="en-US" b="1">
                <a:latin typeface="+mn-lt"/>
              </a:rPr>
              <a:t>ĐÁNH GIÁ QUA CHỈ SỐ SSIM</a:t>
            </a:r>
          </a:p>
        </p:txBody>
      </p:sp>
      <p:sp>
        <p:nvSpPr>
          <p:cNvPr id="17" name="Text Placeholder 16">
            <a:extLst>
              <a:ext uri="{FF2B5EF4-FFF2-40B4-BE49-F238E27FC236}">
                <a16:creationId xmlns:a16="http://schemas.microsoft.com/office/drawing/2014/main" id="{1361011E-D0A4-4F8A-A0E5-201981848601}"/>
              </a:ext>
            </a:extLst>
          </p:cNvPr>
          <p:cNvSpPr>
            <a:spLocks noGrp="1"/>
          </p:cNvSpPr>
          <p:nvPr>
            <p:ph type="body" idx="1"/>
          </p:nvPr>
        </p:nvSpPr>
        <p:spPr>
          <a:xfrm>
            <a:off x="1187449" y="2017713"/>
            <a:ext cx="6219825" cy="989012"/>
          </a:xfrm>
        </p:spPr>
        <p:txBody>
          <a:bodyPr/>
          <a:lstStyle/>
          <a:p>
            <a:pPr algn="ctr"/>
            <a:r>
              <a:rPr lang="en-US"/>
              <a:t>Kết quả SSIM của ảnh chân dung nhiễu Gaussian nhẹ</a:t>
            </a:r>
          </a:p>
        </p:txBody>
      </p:sp>
      <p:graphicFrame>
        <p:nvGraphicFramePr>
          <p:cNvPr id="13" name="Content Placeholder 7">
            <a:extLst>
              <a:ext uri="{FF2B5EF4-FFF2-40B4-BE49-F238E27FC236}">
                <a16:creationId xmlns:a16="http://schemas.microsoft.com/office/drawing/2014/main" id="{B50B0307-7DDA-4434-BB7C-9917B5655017}"/>
              </a:ext>
            </a:extLst>
          </p:cNvPr>
          <p:cNvGraphicFramePr>
            <a:graphicFrameLocks noGrp="1"/>
          </p:cNvGraphicFramePr>
          <p:nvPr>
            <p:ph sz="half" idx="2"/>
          </p:nvPr>
        </p:nvGraphicFramePr>
        <p:xfrm>
          <a:off x="7782559" y="3191825"/>
          <a:ext cx="6189662" cy="2990852"/>
        </p:xfrm>
        <a:graphic>
          <a:graphicData uri="http://schemas.openxmlformats.org/drawingml/2006/table">
            <a:tbl>
              <a:tblPr firstRow="1" firstCol="1" bandRow="1">
                <a:tableStyleId>{7DF18680-E054-41AD-8BC1-D1AEF772440D}</a:tableStyleId>
              </a:tblPr>
              <a:tblGrid>
                <a:gridCol w="3094831">
                  <a:extLst>
                    <a:ext uri="{9D8B030D-6E8A-4147-A177-3AD203B41FA5}">
                      <a16:colId xmlns:a16="http://schemas.microsoft.com/office/drawing/2014/main" val="248300270"/>
                    </a:ext>
                  </a:extLst>
                </a:gridCol>
                <a:gridCol w="3094831">
                  <a:extLst>
                    <a:ext uri="{9D8B030D-6E8A-4147-A177-3AD203B41FA5}">
                      <a16:colId xmlns:a16="http://schemas.microsoft.com/office/drawing/2014/main" val="2833398104"/>
                    </a:ext>
                  </a:extLst>
                </a:gridCol>
              </a:tblGrid>
              <a:tr h="747713">
                <a:tc>
                  <a:txBody>
                    <a:bodyPr/>
                    <a:lstStyle/>
                    <a:p>
                      <a:pPr marL="0" marR="0" algn="ctr">
                        <a:lnSpc>
                          <a:spcPct val="150000"/>
                        </a:lnSpc>
                        <a:spcBef>
                          <a:spcPts val="600"/>
                        </a:spcBef>
                        <a:spcAft>
                          <a:spcPts val="600"/>
                        </a:spcAft>
                      </a:pPr>
                      <a:r>
                        <a:rPr lang="en-US" sz="1600">
                          <a:effectLst/>
                        </a:rPr>
                        <a:t>Kích thước mặt nạ lọc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SSIM</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513262813"/>
                  </a:ext>
                </a:extLst>
              </a:tr>
              <a:tr h="747713">
                <a:tc>
                  <a:txBody>
                    <a:bodyPr/>
                    <a:lstStyle/>
                    <a:p>
                      <a:pPr marL="0" marR="0" algn="ctr">
                        <a:lnSpc>
                          <a:spcPct val="150000"/>
                        </a:lnSpc>
                        <a:spcBef>
                          <a:spcPts val="600"/>
                        </a:spcBef>
                        <a:spcAft>
                          <a:spcPts val="600"/>
                        </a:spcAft>
                      </a:pPr>
                      <a:r>
                        <a:rPr lang="en-US" sz="1600">
                          <a:effectLst/>
                        </a:rPr>
                        <a:t>3x3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984803211"/>
                  </a:ext>
                </a:extLst>
              </a:tr>
              <a:tr h="747713">
                <a:tc>
                  <a:txBody>
                    <a:bodyPr/>
                    <a:lstStyle/>
                    <a:p>
                      <a:pPr marL="0" marR="0" algn="ctr">
                        <a:lnSpc>
                          <a:spcPct val="150000"/>
                        </a:lnSpc>
                        <a:spcBef>
                          <a:spcPts val="600"/>
                        </a:spcBef>
                        <a:spcAft>
                          <a:spcPts val="600"/>
                        </a:spcAft>
                      </a:pPr>
                      <a:r>
                        <a:rPr lang="en-US" sz="1600">
                          <a:effectLst/>
                        </a:rPr>
                        <a:t>5x5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573061122"/>
                  </a:ext>
                </a:extLst>
              </a:tr>
              <a:tr h="747713">
                <a:tc>
                  <a:txBody>
                    <a:bodyPr/>
                    <a:lstStyle/>
                    <a:p>
                      <a:pPr marL="0" marR="0" algn="ctr">
                        <a:lnSpc>
                          <a:spcPct val="150000"/>
                        </a:lnSpc>
                        <a:spcBef>
                          <a:spcPts val="600"/>
                        </a:spcBef>
                        <a:spcAft>
                          <a:spcPts val="600"/>
                        </a:spcAft>
                      </a:pPr>
                      <a:r>
                        <a:rPr lang="en-US" sz="1600">
                          <a:effectLst/>
                        </a:rPr>
                        <a:t>7x7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2473281498"/>
                  </a:ext>
                </a:extLst>
              </a:tr>
            </a:tbl>
          </a:graphicData>
        </a:graphic>
      </p:graphicFrame>
      <p:sp>
        <p:nvSpPr>
          <p:cNvPr id="18" name="Text Placeholder 17">
            <a:extLst>
              <a:ext uri="{FF2B5EF4-FFF2-40B4-BE49-F238E27FC236}">
                <a16:creationId xmlns:a16="http://schemas.microsoft.com/office/drawing/2014/main" id="{05660503-C31E-4197-9906-B038C01395E3}"/>
              </a:ext>
            </a:extLst>
          </p:cNvPr>
          <p:cNvSpPr>
            <a:spLocks noGrp="1"/>
          </p:cNvSpPr>
          <p:nvPr>
            <p:ph type="body" sz="quarter" idx="3"/>
          </p:nvPr>
        </p:nvSpPr>
        <p:spPr>
          <a:xfrm>
            <a:off x="7782559" y="2017713"/>
            <a:ext cx="6189662" cy="989012"/>
          </a:xfrm>
        </p:spPr>
        <p:txBody>
          <a:bodyPr/>
          <a:lstStyle/>
          <a:p>
            <a:pPr algn="ctr"/>
            <a:r>
              <a:rPr lang="en-US"/>
              <a:t>Kết quả SSIM của ảnh chân dung nhiễu Gaussian nặng</a:t>
            </a:r>
          </a:p>
        </p:txBody>
      </p:sp>
      <p:graphicFrame>
        <p:nvGraphicFramePr>
          <p:cNvPr id="15" name="Content Placeholder 14">
            <a:extLst>
              <a:ext uri="{FF2B5EF4-FFF2-40B4-BE49-F238E27FC236}">
                <a16:creationId xmlns:a16="http://schemas.microsoft.com/office/drawing/2014/main" id="{7ABBA319-4266-46FA-B5FA-5F6AD6165E49}"/>
              </a:ext>
            </a:extLst>
          </p:cNvPr>
          <p:cNvGraphicFramePr>
            <a:graphicFrameLocks noGrp="1"/>
          </p:cNvGraphicFramePr>
          <p:nvPr>
            <p:ph sz="quarter" idx="4"/>
          </p:nvPr>
        </p:nvGraphicFramePr>
        <p:xfrm>
          <a:off x="1187451" y="3191825"/>
          <a:ext cx="6219824" cy="2990852"/>
        </p:xfrm>
        <a:graphic>
          <a:graphicData uri="http://schemas.openxmlformats.org/drawingml/2006/table">
            <a:tbl>
              <a:tblPr firstRow="1" firstCol="1" bandRow="1">
                <a:tableStyleId>{7DF18680-E054-41AD-8BC1-D1AEF772440D}</a:tableStyleId>
              </a:tblPr>
              <a:tblGrid>
                <a:gridCol w="3109912">
                  <a:extLst>
                    <a:ext uri="{9D8B030D-6E8A-4147-A177-3AD203B41FA5}">
                      <a16:colId xmlns:a16="http://schemas.microsoft.com/office/drawing/2014/main" val="2007288382"/>
                    </a:ext>
                  </a:extLst>
                </a:gridCol>
                <a:gridCol w="3109912">
                  <a:extLst>
                    <a:ext uri="{9D8B030D-6E8A-4147-A177-3AD203B41FA5}">
                      <a16:colId xmlns:a16="http://schemas.microsoft.com/office/drawing/2014/main" val="1676615684"/>
                    </a:ext>
                  </a:extLst>
                </a:gridCol>
              </a:tblGrid>
              <a:tr h="747713">
                <a:tc>
                  <a:txBody>
                    <a:bodyPr/>
                    <a:lstStyle/>
                    <a:p>
                      <a:pPr marL="0" marR="0" algn="ctr">
                        <a:lnSpc>
                          <a:spcPct val="150000"/>
                        </a:lnSpc>
                        <a:spcBef>
                          <a:spcPts val="600"/>
                        </a:spcBef>
                        <a:spcAft>
                          <a:spcPts val="600"/>
                        </a:spcAft>
                      </a:pPr>
                      <a:r>
                        <a:rPr lang="en-US" sz="1600">
                          <a:effectLst/>
                        </a:rPr>
                        <a:t>Kích thước mặt nạ lọc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SSIM</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3606357895"/>
                  </a:ext>
                </a:extLst>
              </a:tr>
              <a:tr h="747713">
                <a:tc>
                  <a:txBody>
                    <a:bodyPr/>
                    <a:lstStyle/>
                    <a:p>
                      <a:pPr marL="0" marR="0" algn="ctr">
                        <a:lnSpc>
                          <a:spcPct val="150000"/>
                        </a:lnSpc>
                        <a:spcBef>
                          <a:spcPts val="600"/>
                        </a:spcBef>
                        <a:spcAft>
                          <a:spcPts val="600"/>
                        </a:spcAft>
                      </a:pPr>
                      <a:r>
                        <a:rPr lang="en-US" sz="1600">
                          <a:effectLst/>
                        </a:rPr>
                        <a:t>3x3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68761473"/>
                  </a:ext>
                </a:extLst>
              </a:tr>
              <a:tr h="747713">
                <a:tc>
                  <a:txBody>
                    <a:bodyPr/>
                    <a:lstStyle/>
                    <a:p>
                      <a:pPr marL="0" marR="0" algn="ctr">
                        <a:lnSpc>
                          <a:spcPct val="150000"/>
                        </a:lnSpc>
                        <a:spcBef>
                          <a:spcPts val="600"/>
                        </a:spcBef>
                        <a:spcAft>
                          <a:spcPts val="600"/>
                        </a:spcAft>
                      </a:pPr>
                      <a:r>
                        <a:rPr lang="en-US" sz="1600">
                          <a:effectLst/>
                        </a:rPr>
                        <a:t>5x5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258265529"/>
                  </a:ext>
                </a:extLst>
              </a:tr>
              <a:tr h="747713">
                <a:tc>
                  <a:txBody>
                    <a:bodyPr/>
                    <a:lstStyle/>
                    <a:p>
                      <a:pPr marL="0" marR="0" algn="ctr">
                        <a:lnSpc>
                          <a:spcPct val="150000"/>
                        </a:lnSpc>
                        <a:spcBef>
                          <a:spcPts val="600"/>
                        </a:spcBef>
                        <a:spcAft>
                          <a:spcPts val="600"/>
                        </a:spcAft>
                      </a:pPr>
                      <a:r>
                        <a:rPr lang="en-US" sz="1600">
                          <a:effectLst/>
                        </a:rPr>
                        <a:t>7x7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600">
                          <a:effectLst/>
                        </a:rPr>
                        <a:t>0.995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1557862252"/>
                  </a:ext>
                </a:extLst>
              </a:tr>
            </a:tbl>
          </a:graphicData>
        </a:graphic>
      </p:graphicFrame>
      <p:sp>
        <p:nvSpPr>
          <p:cNvPr id="20" name="TextBox 19">
            <a:extLst>
              <a:ext uri="{FF2B5EF4-FFF2-40B4-BE49-F238E27FC236}">
                <a16:creationId xmlns:a16="http://schemas.microsoft.com/office/drawing/2014/main" id="{09B279A6-3B4C-41EB-B610-D3567C7DDD1A}"/>
              </a:ext>
            </a:extLst>
          </p:cNvPr>
          <p:cNvSpPr txBox="1"/>
          <p:nvPr/>
        </p:nvSpPr>
        <p:spPr>
          <a:xfrm>
            <a:off x="1187449" y="6443251"/>
            <a:ext cx="12784770" cy="142763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vi-VN" sz="2000"/>
              <a:t>Hiệu quả của bộ lọc trung bình phụ thuộc vào mức nhiễu và kích thước mặt nạ. Khi nhiễu nhẹ, mặt nạ 3×3 giữ chi tiết tốt nhất, trong khi khi nhiễu nặng, mặt nạ 5×5 giúp cân bằng giữa giảm nhiễu và bảo toàn cấu trúc ảnh. Mặt nạ 7×7 làm mịn mạnh nhưng dễ làm mất chi tiết nhỏ.</a:t>
            </a:r>
            <a:endParaRPr lang="en-US" sz="2000"/>
          </a:p>
        </p:txBody>
      </p:sp>
    </p:spTree>
    <p:extLst>
      <p:ext uri="{BB962C8B-B14F-4D97-AF65-F5344CB8AC3E}">
        <p14:creationId xmlns:p14="http://schemas.microsoft.com/office/powerpoint/2010/main" val="148758995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760CA3A-4CAB-4DE1-B357-D40550447052}"/>
              </a:ext>
            </a:extLst>
          </p:cNvPr>
          <p:cNvSpPr>
            <a:spLocks noGrp="1"/>
          </p:cNvSpPr>
          <p:nvPr>
            <p:ph type="title"/>
          </p:nvPr>
        </p:nvSpPr>
        <p:spPr>
          <a:xfrm>
            <a:off x="4262162" y="438150"/>
            <a:ext cx="9361762" cy="1590675"/>
          </a:xfrm>
        </p:spPr>
        <p:txBody>
          <a:bodyPr/>
          <a:lstStyle/>
          <a:p>
            <a:pPr algn="ctr"/>
            <a:r>
              <a:rPr lang="en-US" b="1">
                <a:latin typeface="+mn-lt"/>
              </a:rPr>
              <a:t>NHIỄU MUỐI TIÊU</a:t>
            </a:r>
          </a:p>
        </p:txBody>
      </p:sp>
      <p:pic>
        <p:nvPicPr>
          <p:cNvPr id="12" name="Content Placeholder 11">
            <a:extLst>
              <a:ext uri="{FF2B5EF4-FFF2-40B4-BE49-F238E27FC236}">
                <a16:creationId xmlns:a16="http://schemas.microsoft.com/office/drawing/2014/main" id="{D2AA51E6-AEA9-4483-B542-08954F6E637B}"/>
              </a:ext>
            </a:extLst>
          </p:cNvPr>
          <p:cNvPicPr>
            <a:picLocks noGrp="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383562" y="2362918"/>
            <a:ext cx="5478351" cy="3749221"/>
          </a:xfrm>
          <a:prstGeom prst="rect">
            <a:avLst/>
          </a:prstGeom>
        </p:spPr>
      </p:pic>
      <p:pic>
        <p:nvPicPr>
          <p:cNvPr id="13" name="Content Placeholder 12">
            <a:extLst>
              <a:ext uri="{FF2B5EF4-FFF2-40B4-BE49-F238E27FC236}">
                <a16:creationId xmlns:a16="http://schemas.microsoft.com/office/drawing/2014/main" id="{8739DC77-EA7C-42DF-9CD3-D458CC05AAA1}"/>
              </a:ext>
            </a:extLst>
          </p:cNvPr>
          <p:cNvPicPr>
            <a:picLocks noGrp="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987775" y="2324385"/>
            <a:ext cx="5358823" cy="3826285"/>
          </a:xfrm>
          <a:prstGeom prst="rect">
            <a:avLst/>
          </a:prstGeom>
        </p:spPr>
      </p:pic>
      <p:sp>
        <p:nvSpPr>
          <p:cNvPr id="15" name="TextBox 14">
            <a:extLst>
              <a:ext uri="{FF2B5EF4-FFF2-40B4-BE49-F238E27FC236}">
                <a16:creationId xmlns:a16="http://schemas.microsoft.com/office/drawing/2014/main" id="{C302584A-C9A6-4538-9588-A4251E91A8F0}"/>
              </a:ext>
            </a:extLst>
          </p:cNvPr>
          <p:cNvSpPr txBox="1"/>
          <p:nvPr/>
        </p:nvSpPr>
        <p:spPr>
          <a:xfrm>
            <a:off x="1261130" y="6536290"/>
            <a:ext cx="11804966" cy="923330"/>
          </a:xfrm>
          <a:prstGeom prst="rect">
            <a:avLst/>
          </a:prstGeom>
          <a:noFill/>
        </p:spPr>
        <p:txBody>
          <a:bodyPr wrap="square">
            <a:spAutoFit/>
          </a:bodyPr>
          <a:lstStyle/>
          <a:p>
            <a:pPr marL="285750" indent="-285750" algn="just">
              <a:buFont typeface="Wingdings" panose="05000000000000000000" pitchFamily="2" charset="2"/>
              <a:buChar char="Ø"/>
            </a:pPr>
            <a:r>
              <a:rPr lang="vi-VN"/>
              <a:t>Ảnh chụp cây đàn guitar được thêm nhiễu muối tiêu 2% (0.02) để mô phỏng lỗi thu nhận hoặc truyền tải dữ liệu. Nhiễu xuất hiện dưới dạng điểm sáng (muối) và tối (tiêu), ảnh hưởng rõ rệt đến vùng đồng nhất và chi tiết nhỏ như dây đàn, viền thân đàn.</a:t>
            </a:r>
            <a:endParaRPr lang="en-US"/>
          </a:p>
        </p:txBody>
      </p:sp>
    </p:spTree>
    <p:extLst>
      <p:ext uri="{BB962C8B-B14F-4D97-AF65-F5344CB8AC3E}">
        <p14:creationId xmlns:p14="http://schemas.microsoft.com/office/powerpoint/2010/main" val="174352109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05D7CF7E-37BF-479F-AA0C-8309DC9DE689}"/>
              </a:ext>
            </a:extLst>
          </p:cNvPr>
          <p:cNvGraphicFramePr>
            <a:graphicFrameLocks noGrp="1"/>
          </p:cNvGraphicFramePr>
          <p:nvPr>
            <p:ph sz="half" idx="2"/>
            <p:extLst>
              <p:ext uri="{D42A27DB-BD31-4B8C-83A1-F6EECF244321}">
                <p14:modId xmlns:p14="http://schemas.microsoft.com/office/powerpoint/2010/main" val="3917195964"/>
              </p:ext>
            </p:extLst>
          </p:nvPr>
        </p:nvGraphicFramePr>
        <p:xfrm>
          <a:off x="937071" y="5155113"/>
          <a:ext cx="4428418" cy="2211140"/>
        </p:xfrm>
        <a:graphic>
          <a:graphicData uri="http://schemas.openxmlformats.org/drawingml/2006/table">
            <a:tbl>
              <a:tblPr firstRow="1" firstCol="1" bandRow="1">
                <a:tableStyleId>{7DF18680-E054-41AD-8BC1-D1AEF772440D}</a:tableStyleId>
              </a:tblPr>
              <a:tblGrid>
                <a:gridCol w="2194309">
                  <a:extLst>
                    <a:ext uri="{9D8B030D-6E8A-4147-A177-3AD203B41FA5}">
                      <a16:colId xmlns:a16="http://schemas.microsoft.com/office/drawing/2014/main" val="2581779864"/>
                    </a:ext>
                  </a:extLst>
                </a:gridCol>
                <a:gridCol w="2234109">
                  <a:extLst>
                    <a:ext uri="{9D8B030D-6E8A-4147-A177-3AD203B41FA5}">
                      <a16:colId xmlns:a16="http://schemas.microsoft.com/office/drawing/2014/main" val="118977693"/>
                    </a:ext>
                  </a:extLst>
                </a:gridCol>
              </a:tblGrid>
              <a:tr h="552785">
                <a:tc>
                  <a:txBody>
                    <a:bodyPr/>
                    <a:lstStyle/>
                    <a:p>
                      <a:pPr marL="0" marR="0" algn="ctr">
                        <a:lnSpc>
                          <a:spcPct val="150000"/>
                        </a:lnSpc>
                        <a:spcBef>
                          <a:spcPts val="600"/>
                        </a:spcBef>
                        <a:spcAft>
                          <a:spcPts val="600"/>
                        </a:spcAft>
                      </a:pPr>
                      <a:r>
                        <a:rPr lang="en-US" sz="1300">
                          <a:effectLst/>
                        </a:rPr>
                        <a:t>Kích thước mặt nạ lọc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SSIM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5641241"/>
                  </a:ext>
                </a:extLst>
              </a:tr>
              <a:tr h="552785">
                <a:tc>
                  <a:txBody>
                    <a:bodyPr/>
                    <a:lstStyle/>
                    <a:p>
                      <a:pPr marL="0" marR="0" algn="ctr">
                        <a:lnSpc>
                          <a:spcPct val="150000"/>
                        </a:lnSpc>
                        <a:spcBef>
                          <a:spcPts val="600"/>
                        </a:spcBef>
                        <a:spcAft>
                          <a:spcPts val="600"/>
                        </a:spcAft>
                      </a:pPr>
                      <a:r>
                        <a:rPr lang="en-US" sz="1300">
                          <a:effectLst/>
                        </a:rPr>
                        <a:t>3x3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0.941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264375"/>
                  </a:ext>
                </a:extLst>
              </a:tr>
              <a:tr h="552785">
                <a:tc>
                  <a:txBody>
                    <a:bodyPr/>
                    <a:lstStyle/>
                    <a:p>
                      <a:pPr marL="0" marR="0" algn="ctr">
                        <a:lnSpc>
                          <a:spcPct val="150000"/>
                        </a:lnSpc>
                        <a:spcBef>
                          <a:spcPts val="600"/>
                        </a:spcBef>
                        <a:spcAft>
                          <a:spcPts val="600"/>
                        </a:spcAft>
                      </a:pPr>
                      <a:r>
                        <a:rPr lang="en-US" sz="1300">
                          <a:effectLst/>
                        </a:rPr>
                        <a:t>5x5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0.936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9438710"/>
                  </a:ext>
                </a:extLst>
              </a:tr>
              <a:tr h="552785">
                <a:tc>
                  <a:txBody>
                    <a:bodyPr/>
                    <a:lstStyle/>
                    <a:p>
                      <a:pPr marL="0" marR="0" algn="ctr">
                        <a:lnSpc>
                          <a:spcPct val="150000"/>
                        </a:lnSpc>
                        <a:spcBef>
                          <a:spcPts val="600"/>
                        </a:spcBef>
                        <a:spcAft>
                          <a:spcPts val="600"/>
                        </a:spcAft>
                      </a:pPr>
                      <a:r>
                        <a:rPr lang="en-US" sz="1300">
                          <a:effectLst/>
                        </a:rPr>
                        <a:t>7x7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0.927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6668633"/>
                  </a:ext>
                </a:extLst>
              </a:tr>
            </a:tbl>
          </a:graphicData>
        </a:graphic>
      </p:graphicFrame>
      <p:graphicFrame>
        <p:nvGraphicFramePr>
          <p:cNvPr id="13" name="Content Placeholder 12">
            <a:extLst>
              <a:ext uri="{FF2B5EF4-FFF2-40B4-BE49-F238E27FC236}">
                <a16:creationId xmlns:a16="http://schemas.microsoft.com/office/drawing/2014/main" id="{B21C1639-6B8A-440A-A9B2-71E4820A70F7}"/>
              </a:ext>
            </a:extLst>
          </p:cNvPr>
          <p:cNvGraphicFramePr>
            <a:graphicFrameLocks noGrp="1"/>
          </p:cNvGraphicFramePr>
          <p:nvPr>
            <p:ph sz="half" idx="1"/>
            <p:extLst>
              <p:ext uri="{D42A27DB-BD31-4B8C-83A1-F6EECF244321}">
                <p14:modId xmlns:p14="http://schemas.microsoft.com/office/powerpoint/2010/main" val="2103166393"/>
              </p:ext>
            </p:extLst>
          </p:nvPr>
        </p:nvGraphicFramePr>
        <p:xfrm>
          <a:off x="937071" y="2478704"/>
          <a:ext cx="4428418" cy="2318160"/>
        </p:xfrm>
        <a:graphic>
          <a:graphicData uri="http://schemas.openxmlformats.org/drawingml/2006/table">
            <a:tbl>
              <a:tblPr firstRow="1" firstCol="1" bandRow="1">
                <a:tableStyleId>{5C22544A-7EE6-4342-B048-85BDC9FD1C3A}</a:tableStyleId>
              </a:tblPr>
              <a:tblGrid>
                <a:gridCol w="2214209">
                  <a:extLst>
                    <a:ext uri="{9D8B030D-6E8A-4147-A177-3AD203B41FA5}">
                      <a16:colId xmlns:a16="http://schemas.microsoft.com/office/drawing/2014/main" val="1238238668"/>
                    </a:ext>
                  </a:extLst>
                </a:gridCol>
                <a:gridCol w="2214209">
                  <a:extLst>
                    <a:ext uri="{9D8B030D-6E8A-4147-A177-3AD203B41FA5}">
                      <a16:colId xmlns:a16="http://schemas.microsoft.com/office/drawing/2014/main" val="3338366156"/>
                    </a:ext>
                  </a:extLst>
                </a:gridCol>
              </a:tblGrid>
              <a:tr h="579540">
                <a:tc>
                  <a:txBody>
                    <a:bodyPr/>
                    <a:lstStyle/>
                    <a:p>
                      <a:pPr marL="0" marR="0" algn="ctr">
                        <a:lnSpc>
                          <a:spcPct val="150000"/>
                        </a:lnSpc>
                        <a:spcBef>
                          <a:spcPts val="600"/>
                        </a:spcBef>
                        <a:spcAft>
                          <a:spcPts val="600"/>
                        </a:spcAft>
                      </a:pPr>
                      <a:r>
                        <a:rPr lang="en-US" sz="1300">
                          <a:effectLst/>
                        </a:rPr>
                        <a:t>Kích thước mặt nạ lọc</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300">
                          <a:effectLst/>
                        </a:rPr>
                        <a:t>PSNR (dB)</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2274895769"/>
                  </a:ext>
                </a:extLst>
              </a:tr>
              <a:tr h="579540">
                <a:tc>
                  <a:txBody>
                    <a:bodyPr/>
                    <a:lstStyle/>
                    <a:p>
                      <a:pPr marL="0" marR="0" algn="ctr">
                        <a:lnSpc>
                          <a:spcPct val="150000"/>
                        </a:lnSpc>
                        <a:spcBef>
                          <a:spcPts val="600"/>
                        </a:spcBef>
                        <a:spcAft>
                          <a:spcPts val="600"/>
                        </a:spcAft>
                      </a:pPr>
                      <a:r>
                        <a:rPr lang="en-US" sz="1300">
                          <a:effectLst/>
                        </a:rPr>
                        <a:t>3x3</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300">
                          <a:effectLst/>
                        </a:rPr>
                        <a:t>25.210</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3000762938"/>
                  </a:ext>
                </a:extLst>
              </a:tr>
              <a:tr h="579540">
                <a:tc>
                  <a:txBody>
                    <a:bodyPr/>
                    <a:lstStyle/>
                    <a:p>
                      <a:pPr marL="0" marR="0" algn="ctr">
                        <a:lnSpc>
                          <a:spcPct val="150000"/>
                        </a:lnSpc>
                        <a:spcBef>
                          <a:spcPts val="600"/>
                        </a:spcBef>
                        <a:spcAft>
                          <a:spcPts val="600"/>
                        </a:spcAft>
                      </a:pPr>
                      <a:r>
                        <a:rPr lang="en-US" sz="1300">
                          <a:effectLst/>
                        </a:rPr>
                        <a:t>5x5</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300">
                          <a:effectLst/>
                        </a:rPr>
                        <a:t>24.954</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2239025919"/>
                  </a:ext>
                </a:extLst>
              </a:tr>
              <a:tr h="579540">
                <a:tc>
                  <a:txBody>
                    <a:bodyPr/>
                    <a:lstStyle/>
                    <a:p>
                      <a:pPr marL="0" marR="0" algn="ctr">
                        <a:lnSpc>
                          <a:spcPct val="150000"/>
                        </a:lnSpc>
                        <a:spcBef>
                          <a:spcPts val="600"/>
                        </a:spcBef>
                        <a:spcAft>
                          <a:spcPts val="600"/>
                        </a:spcAft>
                      </a:pPr>
                      <a:r>
                        <a:rPr lang="en-US" sz="1300">
                          <a:effectLst/>
                        </a:rPr>
                        <a:t>7x7</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tc>
                  <a:txBody>
                    <a:bodyPr/>
                    <a:lstStyle/>
                    <a:p>
                      <a:pPr marL="0" marR="0" algn="ctr">
                        <a:lnSpc>
                          <a:spcPct val="150000"/>
                        </a:lnSpc>
                        <a:spcBef>
                          <a:spcPts val="600"/>
                        </a:spcBef>
                        <a:spcAft>
                          <a:spcPts val="600"/>
                        </a:spcAft>
                      </a:pPr>
                      <a:r>
                        <a:rPr lang="en-US" sz="1300">
                          <a:effectLst/>
                        </a:rPr>
                        <a:t>24.385</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876" marR="33876" marT="0" marB="0" anchor="ctr"/>
                </a:tc>
                <a:extLst>
                  <a:ext uri="{0D108BD9-81ED-4DB2-BD59-A6C34878D82A}">
                    <a16:rowId xmlns:a16="http://schemas.microsoft.com/office/drawing/2014/main" val="876121337"/>
                  </a:ext>
                </a:extLst>
              </a:tr>
            </a:tbl>
          </a:graphicData>
        </a:graphic>
      </p:graphicFrame>
      <p:sp>
        <p:nvSpPr>
          <p:cNvPr id="14" name="Title 8">
            <a:extLst>
              <a:ext uri="{FF2B5EF4-FFF2-40B4-BE49-F238E27FC236}">
                <a16:creationId xmlns:a16="http://schemas.microsoft.com/office/drawing/2014/main" id="{25677229-67EB-4843-B58F-DDCACE6F729C}"/>
              </a:ext>
            </a:extLst>
          </p:cNvPr>
          <p:cNvSpPr>
            <a:spLocks noGrp="1"/>
          </p:cNvSpPr>
          <p:nvPr>
            <p:ph type="title"/>
          </p:nvPr>
        </p:nvSpPr>
        <p:spPr>
          <a:xfrm>
            <a:off x="4525963" y="438150"/>
            <a:ext cx="9097962" cy="1590675"/>
          </a:xfrm>
        </p:spPr>
        <p:txBody>
          <a:bodyPr/>
          <a:lstStyle/>
          <a:p>
            <a:pPr algn="ctr"/>
            <a:r>
              <a:rPr lang="en-US" b="1">
                <a:latin typeface="+mn-lt"/>
              </a:rPr>
              <a:t>NHIỄU MUỐI TIÊU</a:t>
            </a:r>
          </a:p>
        </p:txBody>
      </p:sp>
      <p:sp>
        <p:nvSpPr>
          <p:cNvPr id="15" name="TextBox 14">
            <a:extLst>
              <a:ext uri="{FF2B5EF4-FFF2-40B4-BE49-F238E27FC236}">
                <a16:creationId xmlns:a16="http://schemas.microsoft.com/office/drawing/2014/main" id="{F2B43F84-6C2C-4FC0-96E7-367226C17ABA}"/>
              </a:ext>
            </a:extLst>
          </p:cNvPr>
          <p:cNvSpPr txBox="1"/>
          <p:nvPr/>
        </p:nvSpPr>
        <p:spPr>
          <a:xfrm>
            <a:off x="6045620" y="2363803"/>
            <a:ext cx="7851749" cy="4659289"/>
          </a:xfrm>
          <a:prstGeom prst="rect">
            <a:avLst/>
          </a:prstGeom>
          <a:noFill/>
        </p:spPr>
        <p:txBody>
          <a:bodyPr wrap="square" rtlCol="0">
            <a:spAutoFit/>
          </a:bodyPr>
          <a:lstStyle/>
          <a:p>
            <a:pPr algn="just">
              <a:lnSpc>
                <a:spcPct val="150000"/>
              </a:lnSpc>
            </a:pPr>
            <a:r>
              <a:rPr lang="vi-VN" sz="2000"/>
              <a:t>Hiệu quả của bộ lọc trung bình với nhiễu muối tiêu không cao, thể hiện qua PSNR thấp và SSIM giảm dần khi kích thước mặt nạ tăng.</a:t>
            </a:r>
            <a:endParaRPr lang="en-US" sz="2000"/>
          </a:p>
          <a:p>
            <a:pPr marL="285750" indent="-285750" algn="just">
              <a:lnSpc>
                <a:spcPct val="150000"/>
              </a:lnSpc>
              <a:buFont typeface="Arial" panose="020B0604020202020204" pitchFamily="34" charset="0"/>
              <a:buChar char="•"/>
            </a:pPr>
            <a:r>
              <a:rPr lang="vi-VN" sz="2000"/>
              <a:t>Mặt nạ 3×3 đạt PSNR cao nhất (25.210 dB) và SSIM cao nhất (0.941), giữ được chi tiết tốt hơn nhưng giảm nhiễu kém.</a:t>
            </a:r>
            <a:endParaRPr lang="en-US" sz="2000"/>
          </a:p>
          <a:p>
            <a:pPr marL="285750" indent="-285750" algn="just">
              <a:lnSpc>
                <a:spcPct val="150000"/>
              </a:lnSpc>
              <a:buFont typeface="Arial" panose="020B0604020202020204" pitchFamily="34" charset="0"/>
              <a:buChar char="•"/>
            </a:pPr>
            <a:r>
              <a:rPr lang="vi-VN" sz="2000"/>
              <a:t>Mặt nạ 5×5 và 7×7 giúp làm mịn ảnh nhưng không loại bỏ nhiễu hiệu quả, đồng thời làm mất chi tiết, dẫn đến PSNR và SSIM giảm dần.</a:t>
            </a:r>
            <a:endParaRPr lang="en-US" sz="2000"/>
          </a:p>
          <a:p>
            <a:pPr algn="just">
              <a:lnSpc>
                <a:spcPct val="150000"/>
              </a:lnSpc>
            </a:pPr>
            <a:r>
              <a:rPr lang="en-US" sz="2000"/>
              <a:t>👉 </a:t>
            </a:r>
            <a:r>
              <a:rPr lang="vi-VN" sz="2000"/>
              <a:t>Lọc trung bình không phải là lựa chọn tối ưu cho nhiễu muối tiêu, thay vào đó lọc trung vị sẽ phù hợp hơn trong việc loại bỏ nhiễu dạng này.</a:t>
            </a:r>
            <a:endParaRPr lang="en-US" sz="2000"/>
          </a:p>
        </p:txBody>
      </p:sp>
    </p:spTree>
    <p:extLst>
      <p:ext uri="{BB962C8B-B14F-4D97-AF65-F5344CB8AC3E}">
        <p14:creationId xmlns:p14="http://schemas.microsoft.com/office/powerpoint/2010/main" val="123413508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63D30-6F3A-4F1D-91FC-CEC909EFE421}"/>
              </a:ext>
            </a:extLst>
          </p:cNvPr>
          <p:cNvSpPr>
            <a:spLocks noGrp="1"/>
          </p:cNvSpPr>
          <p:nvPr>
            <p:ph type="title"/>
          </p:nvPr>
        </p:nvSpPr>
        <p:spPr/>
        <p:txBody>
          <a:bodyPr/>
          <a:lstStyle/>
          <a:p>
            <a:pPr algn="r"/>
            <a:r>
              <a:rPr lang="en-US" b="1">
                <a:latin typeface="+mn-lt"/>
              </a:rPr>
              <a:t>NHIỄU POISSON VÀ NHIỄU MÃ HÓA</a:t>
            </a:r>
          </a:p>
        </p:txBody>
      </p:sp>
      <p:pic>
        <p:nvPicPr>
          <p:cNvPr id="5" name="Content Placeholder 4">
            <a:extLst>
              <a:ext uri="{FF2B5EF4-FFF2-40B4-BE49-F238E27FC236}">
                <a16:creationId xmlns:a16="http://schemas.microsoft.com/office/drawing/2014/main" id="{151E3E02-E7C2-4FCB-8345-5CF3BFBF535C}"/>
              </a:ext>
            </a:extLst>
          </p:cNvPr>
          <p:cNvPicPr>
            <a:picLocks noGrp="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93617" y="2028825"/>
            <a:ext cx="5578109" cy="3080014"/>
          </a:xfrm>
          <a:prstGeom prst="rect">
            <a:avLst/>
          </a:prstGeom>
        </p:spPr>
      </p:pic>
      <p:pic>
        <p:nvPicPr>
          <p:cNvPr id="6" name="Content Placeholder 5">
            <a:extLst>
              <a:ext uri="{FF2B5EF4-FFF2-40B4-BE49-F238E27FC236}">
                <a16:creationId xmlns:a16="http://schemas.microsoft.com/office/drawing/2014/main" id="{C1900318-BA6D-4610-88A3-1AFE751F091E}"/>
              </a:ext>
            </a:extLst>
          </p:cNvPr>
          <p:cNvPicPr>
            <a:picLocks noGrp="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8062076" y="2089281"/>
            <a:ext cx="5582265" cy="3001039"/>
          </a:xfrm>
          <a:prstGeom prst="rect">
            <a:avLst/>
          </a:prstGeom>
        </p:spPr>
      </p:pic>
      <p:sp>
        <p:nvSpPr>
          <p:cNvPr id="8" name="TextBox 7">
            <a:extLst>
              <a:ext uri="{FF2B5EF4-FFF2-40B4-BE49-F238E27FC236}">
                <a16:creationId xmlns:a16="http://schemas.microsoft.com/office/drawing/2014/main" id="{C5D66589-4E7C-41CD-AE2F-C22D8634AD0B}"/>
              </a:ext>
            </a:extLst>
          </p:cNvPr>
          <p:cNvSpPr txBox="1"/>
          <p:nvPr/>
        </p:nvSpPr>
        <p:spPr>
          <a:xfrm>
            <a:off x="816160" y="5507217"/>
            <a:ext cx="6007834" cy="1323439"/>
          </a:xfrm>
          <a:prstGeom prst="rect">
            <a:avLst/>
          </a:prstGeom>
          <a:noFill/>
        </p:spPr>
        <p:txBody>
          <a:bodyPr wrap="square">
            <a:spAutoFit/>
          </a:bodyPr>
          <a:lstStyle/>
          <a:p>
            <a:pPr algn="just"/>
            <a:r>
              <a:rPr lang="vi-VN" sz="1600"/>
              <a:t>Nhiễu Poisson, còn gọi là </a:t>
            </a:r>
            <a:r>
              <a:rPr lang="vi-VN" sz="1600" b="1"/>
              <a:t>nhiễu đếm photon</a:t>
            </a:r>
            <a:r>
              <a:rPr lang="vi-VN" sz="1600"/>
              <a:t>, thường xuất hiện trong các hệ thống chụp ảnh có cường độ ánh sáng thấp như </a:t>
            </a:r>
            <a:r>
              <a:rPr lang="vi-VN" sz="1600" b="1"/>
              <a:t>chụp ảnh y tế, thiên văn học và cảm biến hình ảnh</a:t>
            </a:r>
            <a:r>
              <a:rPr lang="vi-VN" sz="1600"/>
              <a:t>. Nhiễu này có bản chất thống kê, phụ thuộc vào mức độ sáng của ảnh, khiến các vùng sáng bị ảnh hưởng nhiều hơn so với vùng tối.</a:t>
            </a:r>
            <a:endParaRPr lang="en-US" sz="1600"/>
          </a:p>
        </p:txBody>
      </p:sp>
      <p:sp>
        <p:nvSpPr>
          <p:cNvPr id="10" name="TextBox 9">
            <a:extLst>
              <a:ext uri="{FF2B5EF4-FFF2-40B4-BE49-F238E27FC236}">
                <a16:creationId xmlns:a16="http://schemas.microsoft.com/office/drawing/2014/main" id="{3101FA0D-44C8-4CB8-A694-7CEA20DC59A0}"/>
              </a:ext>
            </a:extLst>
          </p:cNvPr>
          <p:cNvSpPr txBox="1"/>
          <p:nvPr/>
        </p:nvSpPr>
        <p:spPr>
          <a:xfrm>
            <a:off x="7806409" y="5507217"/>
            <a:ext cx="6234040" cy="1323439"/>
          </a:xfrm>
          <a:prstGeom prst="rect">
            <a:avLst/>
          </a:prstGeom>
          <a:noFill/>
        </p:spPr>
        <p:txBody>
          <a:bodyPr wrap="square">
            <a:spAutoFit/>
          </a:bodyPr>
          <a:lstStyle/>
          <a:p>
            <a:r>
              <a:rPr lang="vi-VN" sz="1600"/>
              <a:t>Nhiễu mã hóa xuất hiện do </a:t>
            </a:r>
            <a:r>
              <a:rPr lang="vi-VN" sz="1600" b="1"/>
              <a:t>quá trình nén ảnh hoặc truyền tải dữ liệu số</a:t>
            </a:r>
            <a:r>
              <a:rPr lang="vi-VN" sz="1600"/>
              <a:t>, thường thấy trong các định dạng ảnh </a:t>
            </a:r>
            <a:r>
              <a:rPr lang="vi-VN" sz="1600" b="1"/>
              <a:t>JPEG, MPEG</a:t>
            </a:r>
            <a:r>
              <a:rPr lang="vi-VN" sz="1600"/>
              <a:t> khi sử dụng thuật toán nén mất dữ liệu. Loại nhiễu này gây ra hiện tượng </a:t>
            </a:r>
            <a:r>
              <a:rPr lang="vi-VN" sz="1600" b="1"/>
              <a:t>khối vuông (blocking), mất chi tiết hoặc méo màu</a:t>
            </a:r>
            <a:r>
              <a:rPr lang="vi-VN" sz="1600"/>
              <a:t>, ảnh hưởng đến chất lượng thị giác và làm giảm độ chính xác khi xử lý ảnh.</a:t>
            </a:r>
            <a:endParaRPr lang="en-US" sz="1600"/>
          </a:p>
        </p:txBody>
      </p:sp>
    </p:spTree>
    <p:extLst>
      <p:ext uri="{BB962C8B-B14F-4D97-AF65-F5344CB8AC3E}">
        <p14:creationId xmlns:p14="http://schemas.microsoft.com/office/powerpoint/2010/main" val="10508489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FAD08D6-C591-4C4D-83B5-09FE9569DF9C}"/>
              </a:ext>
            </a:extLst>
          </p:cNvPr>
          <p:cNvSpPr>
            <a:spLocks noGrp="1"/>
          </p:cNvSpPr>
          <p:nvPr>
            <p:ph type="body" idx="1"/>
          </p:nvPr>
        </p:nvSpPr>
        <p:spPr/>
        <p:txBody>
          <a:bodyPr anchor="ctr">
            <a:normAutofit/>
          </a:bodyPr>
          <a:lstStyle/>
          <a:p>
            <a:pPr algn="ctr"/>
            <a:r>
              <a:rPr lang="en-US" sz="2800"/>
              <a:t>Nhiễu Poisson</a:t>
            </a:r>
          </a:p>
        </p:txBody>
      </p:sp>
      <p:sp>
        <p:nvSpPr>
          <p:cNvPr id="7" name="Content Placeholder 6">
            <a:extLst>
              <a:ext uri="{FF2B5EF4-FFF2-40B4-BE49-F238E27FC236}">
                <a16:creationId xmlns:a16="http://schemas.microsoft.com/office/drawing/2014/main" id="{A0E7B61A-A93E-4033-B8DF-40375C68F93F}"/>
              </a:ext>
            </a:extLst>
          </p:cNvPr>
          <p:cNvSpPr>
            <a:spLocks noGrp="1"/>
          </p:cNvSpPr>
          <p:nvPr>
            <p:ph sz="half" idx="2"/>
          </p:nvPr>
        </p:nvSpPr>
        <p:spPr/>
        <p:txBody>
          <a:bodyPr>
            <a:normAutofit fontScale="70000" lnSpcReduction="20000"/>
          </a:bodyPr>
          <a:lstStyle/>
          <a:p>
            <a:pPr>
              <a:lnSpc>
                <a:spcPct val="160000"/>
              </a:lnSpc>
            </a:pPr>
            <a:r>
              <a:rPr lang="vi-VN"/>
              <a:t>Giúp làm mịn ảnh trên các vùng đồng nhất, nhưng không hiệu quả trong việc loại bỏ nhiễu ở các vùng có độ sáng cao.</a:t>
            </a:r>
            <a:endParaRPr lang="en-US"/>
          </a:p>
          <a:p>
            <a:pPr>
              <a:lnSpc>
                <a:spcPct val="160000"/>
              </a:lnSpc>
            </a:pPr>
            <a:r>
              <a:rPr lang="vi-VN"/>
              <a:t>Mặt nạ 3×3 giữ chi tiết tốt nhưng giảm nhiễu chưa mạnh, trong khi 7×7 làm mịn tốt nhưng khiến mất nhiều chi tiết nhỏ.</a:t>
            </a:r>
            <a:endParaRPr lang="en-US"/>
          </a:p>
          <a:p>
            <a:pPr>
              <a:lnSpc>
                <a:spcPct val="160000"/>
              </a:lnSpc>
            </a:pPr>
            <a:r>
              <a:rPr lang="vi-VN"/>
              <a:t>Mặt nạ 5×5 đạt sự cân bằng tối ưu, giúp giảm nhiễu mà vẫn bảo toàn cấu trúc ảnh​.</a:t>
            </a:r>
            <a:endParaRPr lang="en-US"/>
          </a:p>
        </p:txBody>
      </p:sp>
      <p:sp>
        <p:nvSpPr>
          <p:cNvPr id="8" name="Text Placeholder 7">
            <a:extLst>
              <a:ext uri="{FF2B5EF4-FFF2-40B4-BE49-F238E27FC236}">
                <a16:creationId xmlns:a16="http://schemas.microsoft.com/office/drawing/2014/main" id="{DE8BECF3-6298-41E2-9335-472198463110}"/>
              </a:ext>
            </a:extLst>
          </p:cNvPr>
          <p:cNvSpPr>
            <a:spLocks noGrp="1"/>
          </p:cNvSpPr>
          <p:nvPr>
            <p:ph type="body" sz="quarter" idx="3"/>
          </p:nvPr>
        </p:nvSpPr>
        <p:spPr/>
        <p:txBody>
          <a:bodyPr anchor="ctr">
            <a:normAutofit/>
          </a:bodyPr>
          <a:lstStyle/>
          <a:p>
            <a:pPr algn="ctr"/>
            <a:r>
              <a:rPr lang="en-US" sz="2800"/>
              <a:t>Nhiễu mã hóa</a:t>
            </a:r>
          </a:p>
        </p:txBody>
      </p:sp>
      <p:sp>
        <p:nvSpPr>
          <p:cNvPr id="9" name="Content Placeholder 8">
            <a:extLst>
              <a:ext uri="{FF2B5EF4-FFF2-40B4-BE49-F238E27FC236}">
                <a16:creationId xmlns:a16="http://schemas.microsoft.com/office/drawing/2014/main" id="{38112F7A-8200-40F4-A7A0-0D5A565D0A0E}"/>
              </a:ext>
            </a:extLst>
          </p:cNvPr>
          <p:cNvSpPr>
            <a:spLocks noGrp="1"/>
          </p:cNvSpPr>
          <p:nvPr>
            <p:ph sz="quarter" idx="4"/>
          </p:nvPr>
        </p:nvSpPr>
        <p:spPr/>
        <p:txBody>
          <a:bodyPr>
            <a:normAutofit fontScale="70000" lnSpcReduction="20000"/>
          </a:bodyPr>
          <a:lstStyle/>
          <a:p>
            <a:pPr>
              <a:lnSpc>
                <a:spcPct val="170000"/>
              </a:lnSpc>
            </a:pPr>
            <a:r>
              <a:rPr lang="vi-VN"/>
              <a:t>Cải thiện một phần chất lượng ảnh, đặc biệt ở vùng đồng nhất, nhưng không thể loại bỏ hoàn toàn nhiễu do quá trình nén.</a:t>
            </a:r>
            <a:endParaRPr lang="en-US"/>
          </a:p>
          <a:p>
            <a:pPr>
              <a:lnSpc>
                <a:spcPct val="170000"/>
              </a:lnSpc>
            </a:pPr>
            <a:r>
              <a:rPr lang="vi-VN"/>
              <a:t>Mặt nạ 3×3 giữ chi tiết tốt nhưng hiệu quả giảm nhiễu hạn chế. Mặt nạ 7×7 làm mờ mạnh nhưng dễ mất chi tiết quan trọng.</a:t>
            </a:r>
            <a:endParaRPr lang="en-US"/>
          </a:p>
          <a:p>
            <a:pPr>
              <a:lnSpc>
                <a:spcPct val="170000"/>
              </a:lnSpc>
            </a:pPr>
            <a:r>
              <a:rPr lang="vi-VN"/>
              <a:t>Mặt nạ 5×5 tiếp tục là lựa chọn tối ưu, giúp giảm nhiễu mà không làm mất quá nhiều thông tin​.</a:t>
            </a:r>
            <a:endParaRPr lang="en-US"/>
          </a:p>
        </p:txBody>
      </p:sp>
      <p:sp>
        <p:nvSpPr>
          <p:cNvPr id="10" name="Title 1">
            <a:extLst>
              <a:ext uri="{FF2B5EF4-FFF2-40B4-BE49-F238E27FC236}">
                <a16:creationId xmlns:a16="http://schemas.microsoft.com/office/drawing/2014/main" id="{DAC7A912-B096-40BE-B656-A9353DB5C5D9}"/>
              </a:ext>
            </a:extLst>
          </p:cNvPr>
          <p:cNvSpPr>
            <a:spLocks noGrp="1"/>
          </p:cNvSpPr>
          <p:nvPr>
            <p:ph type="title"/>
          </p:nvPr>
        </p:nvSpPr>
        <p:spPr>
          <a:xfrm>
            <a:off x="1008063" y="438150"/>
            <a:ext cx="12619037" cy="1590675"/>
          </a:xfrm>
        </p:spPr>
        <p:txBody>
          <a:bodyPr/>
          <a:lstStyle/>
          <a:p>
            <a:pPr algn="r"/>
            <a:r>
              <a:rPr lang="en-US" b="1">
                <a:latin typeface="+mn-lt"/>
              </a:rPr>
              <a:t>NHIỄU POISSON VÀ NHIỄU MÃ HÓA</a:t>
            </a:r>
          </a:p>
        </p:txBody>
      </p:sp>
    </p:spTree>
    <p:extLst>
      <p:ext uri="{BB962C8B-B14F-4D97-AF65-F5344CB8AC3E}">
        <p14:creationId xmlns:p14="http://schemas.microsoft.com/office/powerpoint/2010/main" val="15954777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68937"/>
            <a:ext cx="9472017" cy="744260"/>
          </a:xfrm>
          <a:prstGeom prst="rect">
            <a:avLst/>
          </a:prstGeom>
          <a:noFill/>
          <a:ln/>
        </p:spPr>
        <p:txBody>
          <a:bodyPr wrap="none" lIns="0" tIns="0" rIns="0" bIns="0" rtlCol="0" anchor="t"/>
          <a:lstStyle/>
          <a:p>
            <a:pPr marL="0" indent="0">
              <a:lnSpc>
                <a:spcPts val="5850"/>
              </a:lnSpc>
              <a:buNone/>
            </a:pPr>
            <a:r>
              <a:rPr lang="en-US" sz="4650" b="1">
                <a:solidFill>
                  <a:srgbClr val="000000"/>
                </a:solidFill>
                <a:ea typeface="Petrona Bold" pitchFamily="34" charset="-122"/>
                <a:cs typeface="Petrona Bold" pitchFamily="34" charset="-120"/>
              </a:rPr>
              <a:t>TẦM QUAN TRỌNG CỦA XỬ LÝ ẢNH SỐ</a:t>
            </a:r>
            <a:endParaRPr lang="en-US" sz="4650" dirty="0"/>
          </a:p>
        </p:txBody>
      </p:sp>
      <p:sp>
        <p:nvSpPr>
          <p:cNvPr id="3" name="Text 1"/>
          <p:cNvSpPr/>
          <p:nvPr/>
        </p:nvSpPr>
        <p:spPr>
          <a:xfrm>
            <a:off x="793790" y="3280172"/>
            <a:ext cx="2845594"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ea typeface="Petrona Bold" pitchFamily="34" charset="-122"/>
                <a:cs typeface="Petrona Bold" pitchFamily="34" charset="-120"/>
              </a:rPr>
              <a:t>Y Tế</a:t>
            </a:r>
            <a:endParaRPr lang="en-US" sz="2300" dirty="0"/>
          </a:p>
        </p:txBody>
      </p:sp>
      <p:sp>
        <p:nvSpPr>
          <p:cNvPr id="4" name="Text 2"/>
          <p:cNvSpPr/>
          <p:nvPr/>
        </p:nvSpPr>
        <p:spPr>
          <a:xfrm>
            <a:off x="793790" y="3879056"/>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Xử lý ảnh được sử dụng trong chẩn đoán y tế, phân tích hình ảnh y tế, hỗ trợ các bác sĩ trong việc chẩn đoán và điều trị bệnh.</a:t>
            </a:r>
            <a:endParaRPr lang="en-US" sz="1750" dirty="0"/>
          </a:p>
        </p:txBody>
      </p:sp>
      <p:sp>
        <p:nvSpPr>
          <p:cNvPr id="5" name="Text 3"/>
          <p:cNvSpPr/>
          <p:nvPr/>
        </p:nvSpPr>
        <p:spPr>
          <a:xfrm>
            <a:off x="4200406" y="3280172"/>
            <a:ext cx="2845594"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ea typeface="Petrona Bold" pitchFamily="34" charset="-122"/>
                <a:cs typeface="Petrona Bold" pitchFamily="34" charset="-120"/>
              </a:rPr>
              <a:t>An Ninh</a:t>
            </a:r>
            <a:endParaRPr lang="en-US" sz="2300" dirty="0"/>
          </a:p>
        </p:txBody>
      </p:sp>
      <p:sp>
        <p:nvSpPr>
          <p:cNvPr id="6" name="Text 4"/>
          <p:cNvSpPr/>
          <p:nvPr/>
        </p:nvSpPr>
        <p:spPr>
          <a:xfrm>
            <a:off x="4200406" y="3879056"/>
            <a:ext cx="2845594"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Xử lý ảnh đóng vai trò quan trọng trong hệ thống an ninh, giám sát, nhận diện khuôn mặt, phát hiện đối tượng nghi ngờ.</a:t>
            </a:r>
            <a:endParaRPr lang="en-US" sz="1750" dirty="0"/>
          </a:p>
        </p:txBody>
      </p:sp>
      <p:sp>
        <p:nvSpPr>
          <p:cNvPr id="7" name="Text 5"/>
          <p:cNvSpPr/>
          <p:nvPr/>
        </p:nvSpPr>
        <p:spPr>
          <a:xfrm>
            <a:off x="7607022" y="3280172"/>
            <a:ext cx="2845594"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ea typeface="Petrona Bold" pitchFamily="34" charset="-122"/>
                <a:cs typeface="Petrona Bold" pitchFamily="34" charset="-120"/>
              </a:rPr>
              <a:t>Giao Thông</a:t>
            </a:r>
            <a:endParaRPr lang="en-US" sz="2300" dirty="0"/>
          </a:p>
        </p:txBody>
      </p:sp>
      <p:sp>
        <p:nvSpPr>
          <p:cNvPr id="8" name="Text 6"/>
          <p:cNvSpPr/>
          <p:nvPr/>
        </p:nvSpPr>
        <p:spPr>
          <a:xfrm>
            <a:off x="7607022" y="3879056"/>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ea typeface="Inter" pitchFamily="34" charset="-122"/>
                <a:cs typeface="Inter" pitchFamily="34" charset="-120"/>
              </a:rPr>
              <a:t>Xử lý ảnh được ứng dụng trong hệ thống tự lái, nhận diện biển báo, hỗ trợ lái xe an toàn.</a:t>
            </a:r>
            <a:endParaRPr lang="en-US" sz="1750" dirty="0"/>
          </a:p>
        </p:txBody>
      </p:sp>
      <p:sp>
        <p:nvSpPr>
          <p:cNvPr id="9" name="Text 7"/>
          <p:cNvSpPr/>
          <p:nvPr/>
        </p:nvSpPr>
        <p:spPr>
          <a:xfrm>
            <a:off x="11013638" y="3280172"/>
            <a:ext cx="2845594"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ea typeface="Petrona Bold" pitchFamily="34" charset="-122"/>
                <a:cs typeface="Petrona Bold" pitchFamily="34" charset="-120"/>
              </a:rPr>
              <a:t>Giám Sát</a:t>
            </a:r>
            <a:endParaRPr lang="en-US" sz="2300" dirty="0"/>
          </a:p>
        </p:txBody>
      </p:sp>
      <p:sp>
        <p:nvSpPr>
          <p:cNvPr id="10" name="Text 8"/>
          <p:cNvSpPr/>
          <p:nvPr/>
        </p:nvSpPr>
        <p:spPr>
          <a:xfrm>
            <a:off x="11013638" y="3879056"/>
            <a:ext cx="2845594" cy="1451610"/>
          </a:xfrm>
          <a:prstGeom prst="rect">
            <a:avLst/>
          </a:prstGeom>
          <a:noFill/>
          <a:ln/>
        </p:spPr>
        <p:txBody>
          <a:bodyPr wrap="square" lIns="0" tIns="0" rIns="0" bIns="0" rtlCol="0" anchor="t"/>
          <a:lstStyle/>
          <a:p>
            <a:pPr marL="0" indent="0">
              <a:lnSpc>
                <a:spcPts val="2850"/>
              </a:lnSpc>
              <a:buNone/>
            </a:pPr>
            <a:r>
              <a:rPr lang="en-US" sz="1750">
                <a:solidFill>
                  <a:srgbClr val="272525"/>
                </a:solidFill>
                <a:ea typeface="Inter" pitchFamily="34" charset="-122"/>
                <a:cs typeface="Inter" pitchFamily="34" charset="-120"/>
              </a:rPr>
              <a:t>Xử lý ảnh giúp theo dõi tình hình môi trường, dự báo thời tiết, phát hiện thảm họa thiên tai.</a:t>
            </a:r>
            <a:endParaRPr lang="en-US" sz="1750" dirty="0"/>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FAD08D6-C591-4C4D-83B5-09FE9569DF9C}"/>
              </a:ext>
            </a:extLst>
          </p:cNvPr>
          <p:cNvSpPr>
            <a:spLocks noGrp="1"/>
          </p:cNvSpPr>
          <p:nvPr>
            <p:ph type="body" idx="1"/>
          </p:nvPr>
        </p:nvSpPr>
        <p:spPr/>
        <p:txBody>
          <a:bodyPr anchor="ctr">
            <a:normAutofit/>
          </a:bodyPr>
          <a:lstStyle/>
          <a:p>
            <a:pPr algn="ctr"/>
            <a:r>
              <a:rPr lang="en-US" sz="2800"/>
              <a:t>Nhiễu Poisson</a:t>
            </a:r>
          </a:p>
        </p:txBody>
      </p:sp>
      <p:graphicFrame>
        <p:nvGraphicFramePr>
          <p:cNvPr id="2" name="Content Placeholder 1">
            <a:extLst>
              <a:ext uri="{FF2B5EF4-FFF2-40B4-BE49-F238E27FC236}">
                <a16:creationId xmlns:a16="http://schemas.microsoft.com/office/drawing/2014/main" id="{D594C1F1-D079-4CF6-BCC2-3D1E9D89508A}"/>
              </a:ext>
            </a:extLst>
          </p:cNvPr>
          <p:cNvGraphicFramePr>
            <a:graphicFrameLocks noGrp="1"/>
          </p:cNvGraphicFramePr>
          <p:nvPr>
            <p:ph sz="half" idx="2"/>
            <p:extLst>
              <p:ext uri="{D42A27DB-BD31-4B8C-83A1-F6EECF244321}">
                <p14:modId xmlns:p14="http://schemas.microsoft.com/office/powerpoint/2010/main" val="2719566734"/>
              </p:ext>
            </p:extLst>
          </p:nvPr>
        </p:nvGraphicFramePr>
        <p:xfrm>
          <a:off x="1677658" y="3080438"/>
          <a:ext cx="4889395" cy="2070630"/>
        </p:xfrm>
        <a:graphic>
          <a:graphicData uri="http://schemas.openxmlformats.org/drawingml/2006/table">
            <a:tbl>
              <a:tblPr firstRow="1" firstCol="1" bandRow="1">
                <a:tableStyleId>{5C22544A-7EE6-4342-B048-85BDC9FD1C3A}</a:tableStyleId>
              </a:tblPr>
              <a:tblGrid>
                <a:gridCol w="2758316">
                  <a:extLst>
                    <a:ext uri="{9D8B030D-6E8A-4147-A177-3AD203B41FA5}">
                      <a16:colId xmlns:a16="http://schemas.microsoft.com/office/drawing/2014/main" val="2028470374"/>
                    </a:ext>
                  </a:extLst>
                </a:gridCol>
                <a:gridCol w="2131079">
                  <a:extLst>
                    <a:ext uri="{9D8B030D-6E8A-4147-A177-3AD203B41FA5}">
                      <a16:colId xmlns:a16="http://schemas.microsoft.com/office/drawing/2014/main" val="2545286347"/>
                    </a:ext>
                  </a:extLst>
                </a:gridCol>
              </a:tblGrid>
              <a:tr h="471711">
                <a:tc>
                  <a:txBody>
                    <a:bodyPr/>
                    <a:lstStyle/>
                    <a:p>
                      <a:pPr marL="0" marR="0" algn="ctr">
                        <a:lnSpc>
                          <a:spcPct val="150000"/>
                        </a:lnSpc>
                        <a:spcBef>
                          <a:spcPts val="600"/>
                        </a:spcBef>
                        <a:spcAft>
                          <a:spcPts val="600"/>
                        </a:spcAft>
                      </a:pPr>
                      <a:r>
                        <a:rPr lang="en-US" sz="1300">
                          <a:effectLst/>
                        </a:rPr>
                        <a:t>Kích thước mặt nạ lọc</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tc>
                  <a:txBody>
                    <a:bodyPr/>
                    <a:lstStyle/>
                    <a:p>
                      <a:pPr marL="0" marR="0" algn="ctr">
                        <a:lnSpc>
                          <a:spcPct val="150000"/>
                        </a:lnSpc>
                        <a:spcBef>
                          <a:spcPts val="600"/>
                        </a:spcBef>
                        <a:spcAft>
                          <a:spcPts val="600"/>
                        </a:spcAft>
                      </a:pPr>
                      <a:r>
                        <a:rPr lang="en-US" sz="1300">
                          <a:effectLst/>
                        </a:rPr>
                        <a:t>PSNR (dB)</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extLst>
                  <a:ext uri="{0D108BD9-81ED-4DB2-BD59-A6C34878D82A}">
                    <a16:rowId xmlns:a16="http://schemas.microsoft.com/office/drawing/2014/main" val="3293531406"/>
                  </a:ext>
                </a:extLst>
              </a:tr>
              <a:tr h="532973">
                <a:tc>
                  <a:txBody>
                    <a:bodyPr/>
                    <a:lstStyle/>
                    <a:p>
                      <a:pPr marL="0" marR="0" algn="ctr">
                        <a:lnSpc>
                          <a:spcPct val="150000"/>
                        </a:lnSpc>
                        <a:spcBef>
                          <a:spcPts val="600"/>
                        </a:spcBef>
                        <a:spcAft>
                          <a:spcPts val="600"/>
                        </a:spcAft>
                      </a:pPr>
                      <a:r>
                        <a:rPr lang="en-US" sz="1300">
                          <a:effectLst/>
                        </a:rPr>
                        <a:t>3x3</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tc>
                  <a:txBody>
                    <a:bodyPr/>
                    <a:lstStyle/>
                    <a:p>
                      <a:pPr marL="0" marR="0" algn="ctr">
                        <a:lnSpc>
                          <a:spcPct val="150000"/>
                        </a:lnSpc>
                        <a:spcBef>
                          <a:spcPts val="600"/>
                        </a:spcBef>
                        <a:spcAft>
                          <a:spcPts val="600"/>
                        </a:spcAft>
                      </a:pPr>
                      <a:r>
                        <a:rPr lang="en-US" sz="1300">
                          <a:effectLst/>
                        </a:rPr>
                        <a:t>16.593</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extLst>
                  <a:ext uri="{0D108BD9-81ED-4DB2-BD59-A6C34878D82A}">
                    <a16:rowId xmlns:a16="http://schemas.microsoft.com/office/drawing/2014/main" val="88316316"/>
                  </a:ext>
                </a:extLst>
              </a:tr>
              <a:tr h="532973">
                <a:tc>
                  <a:txBody>
                    <a:bodyPr/>
                    <a:lstStyle/>
                    <a:p>
                      <a:pPr marL="0" marR="0" algn="ctr">
                        <a:lnSpc>
                          <a:spcPct val="150000"/>
                        </a:lnSpc>
                        <a:spcBef>
                          <a:spcPts val="600"/>
                        </a:spcBef>
                        <a:spcAft>
                          <a:spcPts val="600"/>
                        </a:spcAft>
                      </a:pPr>
                      <a:r>
                        <a:rPr lang="en-US" sz="1300">
                          <a:effectLst/>
                        </a:rPr>
                        <a:t>5x5</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tc>
                  <a:txBody>
                    <a:bodyPr/>
                    <a:lstStyle/>
                    <a:p>
                      <a:pPr marL="0" marR="0" algn="ctr">
                        <a:lnSpc>
                          <a:spcPct val="150000"/>
                        </a:lnSpc>
                        <a:spcBef>
                          <a:spcPts val="600"/>
                        </a:spcBef>
                        <a:spcAft>
                          <a:spcPts val="600"/>
                        </a:spcAft>
                      </a:pPr>
                      <a:r>
                        <a:rPr lang="en-US" sz="1300">
                          <a:effectLst/>
                        </a:rPr>
                        <a:t>16.593</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extLst>
                  <a:ext uri="{0D108BD9-81ED-4DB2-BD59-A6C34878D82A}">
                    <a16:rowId xmlns:a16="http://schemas.microsoft.com/office/drawing/2014/main" val="4150639297"/>
                  </a:ext>
                </a:extLst>
              </a:tr>
              <a:tr h="532973">
                <a:tc>
                  <a:txBody>
                    <a:bodyPr/>
                    <a:lstStyle/>
                    <a:p>
                      <a:pPr marL="0" marR="0" algn="ctr">
                        <a:lnSpc>
                          <a:spcPct val="150000"/>
                        </a:lnSpc>
                        <a:spcBef>
                          <a:spcPts val="600"/>
                        </a:spcBef>
                        <a:spcAft>
                          <a:spcPts val="600"/>
                        </a:spcAft>
                      </a:pPr>
                      <a:r>
                        <a:rPr lang="en-US" sz="1300">
                          <a:effectLst/>
                        </a:rPr>
                        <a:t>7x7</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tc>
                  <a:txBody>
                    <a:bodyPr/>
                    <a:lstStyle/>
                    <a:p>
                      <a:pPr marL="0" marR="0" algn="ctr">
                        <a:lnSpc>
                          <a:spcPct val="150000"/>
                        </a:lnSpc>
                        <a:spcBef>
                          <a:spcPts val="600"/>
                        </a:spcBef>
                        <a:spcAft>
                          <a:spcPts val="600"/>
                        </a:spcAft>
                      </a:pPr>
                      <a:r>
                        <a:rPr lang="en-US" sz="1300">
                          <a:effectLst/>
                        </a:rPr>
                        <a:t>16.590</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extLst>
                  <a:ext uri="{0D108BD9-81ED-4DB2-BD59-A6C34878D82A}">
                    <a16:rowId xmlns:a16="http://schemas.microsoft.com/office/drawing/2014/main" val="1416243376"/>
                  </a:ext>
                </a:extLst>
              </a:tr>
            </a:tbl>
          </a:graphicData>
        </a:graphic>
      </p:graphicFrame>
      <p:sp>
        <p:nvSpPr>
          <p:cNvPr id="8" name="Text Placeholder 7">
            <a:extLst>
              <a:ext uri="{FF2B5EF4-FFF2-40B4-BE49-F238E27FC236}">
                <a16:creationId xmlns:a16="http://schemas.microsoft.com/office/drawing/2014/main" id="{DE8BECF3-6298-41E2-9335-472198463110}"/>
              </a:ext>
            </a:extLst>
          </p:cNvPr>
          <p:cNvSpPr>
            <a:spLocks noGrp="1"/>
          </p:cNvSpPr>
          <p:nvPr>
            <p:ph type="body" sz="quarter" idx="3"/>
          </p:nvPr>
        </p:nvSpPr>
        <p:spPr/>
        <p:txBody>
          <a:bodyPr anchor="ctr">
            <a:normAutofit/>
          </a:bodyPr>
          <a:lstStyle/>
          <a:p>
            <a:pPr algn="ctr"/>
            <a:r>
              <a:rPr lang="en-US" sz="2800"/>
              <a:t>Nhiễu mã hóa</a:t>
            </a:r>
          </a:p>
        </p:txBody>
      </p:sp>
      <p:graphicFrame>
        <p:nvGraphicFramePr>
          <p:cNvPr id="3" name="Content Placeholder 2">
            <a:extLst>
              <a:ext uri="{FF2B5EF4-FFF2-40B4-BE49-F238E27FC236}">
                <a16:creationId xmlns:a16="http://schemas.microsoft.com/office/drawing/2014/main" id="{86D0B5DF-EF4B-417B-A30F-7FFF7FD0FC86}"/>
              </a:ext>
            </a:extLst>
          </p:cNvPr>
          <p:cNvGraphicFramePr>
            <a:graphicFrameLocks noGrp="1"/>
          </p:cNvGraphicFramePr>
          <p:nvPr>
            <p:ph sz="quarter" idx="4"/>
            <p:extLst>
              <p:ext uri="{D42A27DB-BD31-4B8C-83A1-F6EECF244321}">
                <p14:modId xmlns:p14="http://schemas.microsoft.com/office/powerpoint/2010/main" val="267599774"/>
              </p:ext>
            </p:extLst>
          </p:nvPr>
        </p:nvGraphicFramePr>
        <p:xfrm>
          <a:off x="1677658" y="5494443"/>
          <a:ext cx="4889395" cy="2085725"/>
        </p:xfrm>
        <a:graphic>
          <a:graphicData uri="http://schemas.openxmlformats.org/drawingml/2006/table">
            <a:tbl>
              <a:tblPr firstRow="1" firstCol="1" bandRow="1">
                <a:tableStyleId>{7DF18680-E054-41AD-8BC1-D1AEF772440D}</a:tableStyleId>
              </a:tblPr>
              <a:tblGrid>
                <a:gridCol w="2773430">
                  <a:extLst>
                    <a:ext uri="{9D8B030D-6E8A-4147-A177-3AD203B41FA5}">
                      <a16:colId xmlns:a16="http://schemas.microsoft.com/office/drawing/2014/main" val="576526176"/>
                    </a:ext>
                  </a:extLst>
                </a:gridCol>
                <a:gridCol w="2115965">
                  <a:extLst>
                    <a:ext uri="{9D8B030D-6E8A-4147-A177-3AD203B41FA5}">
                      <a16:colId xmlns:a16="http://schemas.microsoft.com/office/drawing/2014/main" val="86512306"/>
                    </a:ext>
                  </a:extLst>
                </a:gridCol>
              </a:tblGrid>
              <a:tr h="585203">
                <a:tc>
                  <a:txBody>
                    <a:bodyPr/>
                    <a:lstStyle/>
                    <a:p>
                      <a:pPr marL="0" marR="0" algn="ctr">
                        <a:lnSpc>
                          <a:spcPct val="150000"/>
                        </a:lnSpc>
                        <a:spcBef>
                          <a:spcPts val="600"/>
                        </a:spcBef>
                        <a:spcAft>
                          <a:spcPts val="600"/>
                        </a:spcAft>
                      </a:pPr>
                      <a:r>
                        <a:rPr lang="en-US" sz="1300">
                          <a:effectLst/>
                        </a:rPr>
                        <a:t>Kích thước mặt nạ lọc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SSIM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0389096"/>
                  </a:ext>
                </a:extLst>
              </a:tr>
              <a:tr h="330116">
                <a:tc>
                  <a:txBody>
                    <a:bodyPr/>
                    <a:lstStyle/>
                    <a:p>
                      <a:pPr marL="0" marR="0" algn="ctr">
                        <a:lnSpc>
                          <a:spcPct val="150000"/>
                        </a:lnSpc>
                        <a:spcBef>
                          <a:spcPts val="600"/>
                        </a:spcBef>
                        <a:spcAft>
                          <a:spcPts val="600"/>
                        </a:spcAft>
                      </a:pPr>
                      <a:r>
                        <a:rPr lang="en-US" sz="1300">
                          <a:effectLst/>
                        </a:rPr>
                        <a:t>3x3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0.826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964703"/>
                  </a:ext>
                </a:extLst>
              </a:tr>
              <a:tr h="585203">
                <a:tc>
                  <a:txBody>
                    <a:bodyPr/>
                    <a:lstStyle/>
                    <a:p>
                      <a:pPr marL="0" marR="0" algn="ctr">
                        <a:lnSpc>
                          <a:spcPct val="150000"/>
                        </a:lnSpc>
                        <a:spcBef>
                          <a:spcPts val="600"/>
                        </a:spcBef>
                        <a:spcAft>
                          <a:spcPts val="600"/>
                        </a:spcAft>
                      </a:pPr>
                      <a:r>
                        <a:rPr lang="en-US" sz="1300">
                          <a:effectLst/>
                        </a:rPr>
                        <a:t>5x5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0.826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1125257"/>
                  </a:ext>
                </a:extLst>
              </a:tr>
              <a:tr h="585203">
                <a:tc>
                  <a:txBody>
                    <a:bodyPr/>
                    <a:lstStyle/>
                    <a:p>
                      <a:pPr marL="0" marR="0" algn="ctr">
                        <a:lnSpc>
                          <a:spcPct val="150000"/>
                        </a:lnSpc>
                        <a:spcBef>
                          <a:spcPts val="600"/>
                        </a:spcBef>
                        <a:spcAft>
                          <a:spcPts val="600"/>
                        </a:spcAft>
                      </a:pPr>
                      <a:r>
                        <a:rPr lang="en-US" sz="1300">
                          <a:effectLst/>
                        </a:rPr>
                        <a:t>7x7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0.825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3310806"/>
                  </a:ext>
                </a:extLst>
              </a:tr>
            </a:tbl>
          </a:graphicData>
        </a:graphic>
      </p:graphicFrame>
      <p:sp>
        <p:nvSpPr>
          <p:cNvPr id="10" name="Title 1">
            <a:extLst>
              <a:ext uri="{FF2B5EF4-FFF2-40B4-BE49-F238E27FC236}">
                <a16:creationId xmlns:a16="http://schemas.microsoft.com/office/drawing/2014/main" id="{DAC7A912-B096-40BE-B656-A9353DB5C5D9}"/>
              </a:ext>
            </a:extLst>
          </p:cNvPr>
          <p:cNvSpPr>
            <a:spLocks noGrp="1"/>
          </p:cNvSpPr>
          <p:nvPr>
            <p:ph type="title"/>
          </p:nvPr>
        </p:nvSpPr>
        <p:spPr>
          <a:xfrm>
            <a:off x="1008063" y="438150"/>
            <a:ext cx="12619037" cy="1590675"/>
          </a:xfrm>
        </p:spPr>
        <p:txBody>
          <a:bodyPr/>
          <a:lstStyle/>
          <a:p>
            <a:pPr algn="r"/>
            <a:r>
              <a:rPr lang="en-US" b="1">
                <a:latin typeface="+mn-lt"/>
              </a:rPr>
              <a:t>NHIỄU POISSON VÀ NHIỄU MÃ HÓA</a:t>
            </a:r>
          </a:p>
        </p:txBody>
      </p:sp>
      <p:graphicFrame>
        <p:nvGraphicFramePr>
          <p:cNvPr id="11" name="Content Placeholder 1">
            <a:extLst>
              <a:ext uri="{FF2B5EF4-FFF2-40B4-BE49-F238E27FC236}">
                <a16:creationId xmlns:a16="http://schemas.microsoft.com/office/drawing/2014/main" id="{93E55770-0A0C-4EE8-A0C9-CD36D2AAF076}"/>
              </a:ext>
            </a:extLst>
          </p:cNvPr>
          <p:cNvGraphicFramePr>
            <a:graphicFrameLocks/>
          </p:cNvGraphicFramePr>
          <p:nvPr>
            <p:extLst>
              <p:ext uri="{D42A27DB-BD31-4B8C-83A1-F6EECF244321}">
                <p14:modId xmlns:p14="http://schemas.microsoft.com/office/powerpoint/2010/main" val="1154563173"/>
              </p:ext>
            </p:extLst>
          </p:nvPr>
        </p:nvGraphicFramePr>
        <p:xfrm>
          <a:off x="8298870" y="3092769"/>
          <a:ext cx="4889396" cy="2058299"/>
        </p:xfrm>
        <a:graphic>
          <a:graphicData uri="http://schemas.openxmlformats.org/drawingml/2006/table">
            <a:tbl>
              <a:tblPr firstRow="1" firstCol="1" bandRow="1">
                <a:tableStyleId>{5C22544A-7EE6-4342-B048-85BDC9FD1C3A}</a:tableStyleId>
              </a:tblPr>
              <a:tblGrid>
                <a:gridCol w="2758317">
                  <a:extLst>
                    <a:ext uri="{9D8B030D-6E8A-4147-A177-3AD203B41FA5}">
                      <a16:colId xmlns:a16="http://schemas.microsoft.com/office/drawing/2014/main" val="2028470374"/>
                    </a:ext>
                  </a:extLst>
                </a:gridCol>
                <a:gridCol w="2131079">
                  <a:extLst>
                    <a:ext uri="{9D8B030D-6E8A-4147-A177-3AD203B41FA5}">
                      <a16:colId xmlns:a16="http://schemas.microsoft.com/office/drawing/2014/main" val="2545286347"/>
                    </a:ext>
                  </a:extLst>
                </a:gridCol>
              </a:tblGrid>
              <a:tr h="468902">
                <a:tc>
                  <a:txBody>
                    <a:bodyPr/>
                    <a:lstStyle/>
                    <a:p>
                      <a:pPr marL="0" marR="0" algn="ctr">
                        <a:lnSpc>
                          <a:spcPct val="150000"/>
                        </a:lnSpc>
                        <a:spcBef>
                          <a:spcPts val="600"/>
                        </a:spcBef>
                        <a:spcAft>
                          <a:spcPts val="600"/>
                        </a:spcAft>
                      </a:pPr>
                      <a:r>
                        <a:rPr lang="en-US" sz="1300">
                          <a:effectLst/>
                        </a:rPr>
                        <a:t>Kích thước mặt nạ lọc</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tc>
                  <a:txBody>
                    <a:bodyPr/>
                    <a:lstStyle/>
                    <a:p>
                      <a:pPr marL="0" marR="0" algn="ctr">
                        <a:lnSpc>
                          <a:spcPct val="150000"/>
                        </a:lnSpc>
                        <a:spcBef>
                          <a:spcPts val="600"/>
                        </a:spcBef>
                        <a:spcAft>
                          <a:spcPts val="600"/>
                        </a:spcAft>
                      </a:pPr>
                      <a:r>
                        <a:rPr lang="en-US" sz="1300">
                          <a:effectLst/>
                        </a:rPr>
                        <a:t>PSNR (dB)</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extLst>
                  <a:ext uri="{0D108BD9-81ED-4DB2-BD59-A6C34878D82A}">
                    <a16:rowId xmlns:a16="http://schemas.microsoft.com/office/drawing/2014/main" val="3293531406"/>
                  </a:ext>
                </a:extLst>
              </a:tr>
              <a:tr h="529799">
                <a:tc>
                  <a:txBody>
                    <a:bodyPr/>
                    <a:lstStyle/>
                    <a:p>
                      <a:pPr marL="0" marR="0" algn="ctr">
                        <a:lnSpc>
                          <a:spcPct val="150000"/>
                        </a:lnSpc>
                        <a:spcBef>
                          <a:spcPts val="600"/>
                        </a:spcBef>
                        <a:spcAft>
                          <a:spcPts val="600"/>
                        </a:spcAft>
                      </a:pPr>
                      <a:r>
                        <a:rPr lang="en-US" sz="1300">
                          <a:effectLst/>
                        </a:rPr>
                        <a:t>3x3</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tc>
                  <a:txBody>
                    <a:bodyPr/>
                    <a:lstStyle/>
                    <a:p>
                      <a:pPr marL="0" marR="0" algn="ctr">
                        <a:lnSpc>
                          <a:spcPct val="150000"/>
                        </a:lnSpc>
                        <a:spcBef>
                          <a:spcPts val="600"/>
                        </a:spcBef>
                        <a:spcAft>
                          <a:spcPts val="600"/>
                        </a:spcAft>
                      </a:pPr>
                      <a:r>
                        <a:rPr lang="en-US" sz="1300">
                          <a:effectLst/>
                        </a:rPr>
                        <a:t>21.358</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extLst>
                  <a:ext uri="{0D108BD9-81ED-4DB2-BD59-A6C34878D82A}">
                    <a16:rowId xmlns:a16="http://schemas.microsoft.com/office/drawing/2014/main" val="88316316"/>
                  </a:ext>
                </a:extLst>
              </a:tr>
              <a:tr h="529799">
                <a:tc>
                  <a:txBody>
                    <a:bodyPr/>
                    <a:lstStyle/>
                    <a:p>
                      <a:pPr marL="0" marR="0" algn="ctr">
                        <a:lnSpc>
                          <a:spcPct val="150000"/>
                        </a:lnSpc>
                        <a:spcBef>
                          <a:spcPts val="600"/>
                        </a:spcBef>
                        <a:spcAft>
                          <a:spcPts val="600"/>
                        </a:spcAft>
                      </a:pPr>
                      <a:r>
                        <a:rPr lang="en-US" sz="1300">
                          <a:effectLst/>
                        </a:rPr>
                        <a:t>5x5</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tc>
                  <a:txBody>
                    <a:bodyPr/>
                    <a:lstStyle/>
                    <a:p>
                      <a:pPr marL="0" marR="0" algn="ctr">
                        <a:lnSpc>
                          <a:spcPct val="150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20.757</a:t>
                      </a:r>
                    </a:p>
                  </a:txBody>
                  <a:tcPr marL="33643" marR="33643" marT="0" marB="0" anchor="ctr"/>
                </a:tc>
                <a:extLst>
                  <a:ext uri="{0D108BD9-81ED-4DB2-BD59-A6C34878D82A}">
                    <a16:rowId xmlns:a16="http://schemas.microsoft.com/office/drawing/2014/main" val="4150639297"/>
                  </a:ext>
                </a:extLst>
              </a:tr>
              <a:tr h="529799">
                <a:tc>
                  <a:txBody>
                    <a:bodyPr/>
                    <a:lstStyle/>
                    <a:p>
                      <a:pPr marL="0" marR="0" algn="ctr">
                        <a:lnSpc>
                          <a:spcPct val="150000"/>
                        </a:lnSpc>
                        <a:spcBef>
                          <a:spcPts val="600"/>
                        </a:spcBef>
                        <a:spcAft>
                          <a:spcPts val="600"/>
                        </a:spcAft>
                      </a:pPr>
                      <a:r>
                        <a:rPr lang="en-US" sz="1300">
                          <a:effectLst/>
                        </a:rPr>
                        <a:t>7x7</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643" marR="33643" marT="0" marB="0" anchor="ctr"/>
                </a:tc>
                <a:tc>
                  <a:txBody>
                    <a:bodyPr/>
                    <a:lstStyle/>
                    <a:p>
                      <a:pPr marL="0" marR="0" algn="ctr">
                        <a:lnSpc>
                          <a:spcPct val="150000"/>
                        </a:lnSpc>
                        <a:spcBef>
                          <a:spcPts val="600"/>
                        </a:spcBef>
                        <a:spcAft>
                          <a:spcPts val="600"/>
                        </a:spcAft>
                      </a:pPr>
                      <a:r>
                        <a:rPr lang="en-US" sz="1300">
                          <a:effectLst/>
                          <a:latin typeface="Times New Roman" panose="02020603050405020304" pitchFamily="18" charset="0"/>
                          <a:ea typeface="Times New Roman" panose="02020603050405020304" pitchFamily="18" charset="0"/>
                          <a:cs typeface="Times New Roman" panose="02020603050405020304" pitchFamily="18" charset="0"/>
                        </a:rPr>
                        <a:t>20.271</a:t>
                      </a:r>
                    </a:p>
                  </a:txBody>
                  <a:tcPr marL="33643" marR="33643" marT="0" marB="0" anchor="ctr"/>
                </a:tc>
                <a:extLst>
                  <a:ext uri="{0D108BD9-81ED-4DB2-BD59-A6C34878D82A}">
                    <a16:rowId xmlns:a16="http://schemas.microsoft.com/office/drawing/2014/main" val="1416243376"/>
                  </a:ext>
                </a:extLst>
              </a:tr>
            </a:tbl>
          </a:graphicData>
        </a:graphic>
      </p:graphicFrame>
      <p:graphicFrame>
        <p:nvGraphicFramePr>
          <p:cNvPr id="12" name="Content Placeholder 2">
            <a:extLst>
              <a:ext uri="{FF2B5EF4-FFF2-40B4-BE49-F238E27FC236}">
                <a16:creationId xmlns:a16="http://schemas.microsoft.com/office/drawing/2014/main" id="{9155EBF0-5680-499C-88B5-C5A59AA59633}"/>
              </a:ext>
            </a:extLst>
          </p:cNvPr>
          <p:cNvGraphicFramePr>
            <a:graphicFrameLocks/>
          </p:cNvGraphicFramePr>
          <p:nvPr>
            <p:extLst>
              <p:ext uri="{D42A27DB-BD31-4B8C-83A1-F6EECF244321}">
                <p14:modId xmlns:p14="http://schemas.microsoft.com/office/powerpoint/2010/main" val="14614178"/>
              </p:ext>
            </p:extLst>
          </p:nvPr>
        </p:nvGraphicFramePr>
        <p:xfrm>
          <a:off x="8298871" y="5451407"/>
          <a:ext cx="4889395" cy="2122600"/>
        </p:xfrm>
        <a:graphic>
          <a:graphicData uri="http://schemas.openxmlformats.org/drawingml/2006/table">
            <a:tbl>
              <a:tblPr firstRow="1" firstCol="1" bandRow="1">
                <a:tableStyleId>{7DF18680-E054-41AD-8BC1-D1AEF772440D}</a:tableStyleId>
              </a:tblPr>
              <a:tblGrid>
                <a:gridCol w="2728086">
                  <a:extLst>
                    <a:ext uri="{9D8B030D-6E8A-4147-A177-3AD203B41FA5}">
                      <a16:colId xmlns:a16="http://schemas.microsoft.com/office/drawing/2014/main" val="576526176"/>
                    </a:ext>
                  </a:extLst>
                </a:gridCol>
                <a:gridCol w="2161309">
                  <a:extLst>
                    <a:ext uri="{9D8B030D-6E8A-4147-A177-3AD203B41FA5}">
                      <a16:colId xmlns:a16="http://schemas.microsoft.com/office/drawing/2014/main" val="86512306"/>
                    </a:ext>
                  </a:extLst>
                </a:gridCol>
              </a:tblGrid>
              <a:tr h="530650">
                <a:tc>
                  <a:txBody>
                    <a:bodyPr/>
                    <a:lstStyle/>
                    <a:p>
                      <a:pPr marL="0" marR="0" algn="ctr">
                        <a:lnSpc>
                          <a:spcPct val="150000"/>
                        </a:lnSpc>
                        <a:spcBef>
                          <a:spcPts val="600"/>
                        </a:spcBef>
                        <a:spcAft>
                          <a:spcPts val="600"/>
                        </a:spcAft>
                      </a:pPr>
                      <a:r>
                        <a:rPr lang="en-US" sz="1300">
                          <a:effectLst/>
                        </a:rPr>
                        <a:t>Kích thước mặt nạ lọc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SSIM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0389096"/>
                  </a:ext>
                </a:extLst>
              </a:tr>
              <a:tr h="530650">
                <a:tc>
                  <a:txBody>
                    <a:bodyPr/>
                    <a:lstStyle/>
                    <a:p>
                      <a:pPr marL="0" marR="0" algn="ctr">
                        <a:lnSpc>
                          <a:spcPct val="150000"/>
                        </a:lnSpc>
                        <a:spcBef>
                          <a:spcPts val="600"/>
                        </a:spcBef>
                        <a:spcAft>
                          <a:spcPts val="600"/>
                        </a:spcAft>
                      </a:pPr>
                      <a:r>
                        <a:rPr lang="en-US" sz="1300">
                          <a:effectLst/>
                        </a:rPr>
                        <a:t>3x3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0.773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964703"/>
                  </a:ext>
                </a:extLst>
              </a:tr>
              <a:tr h="530650">
                <a:tc>
                  <a:txBody>
                    <a:bodyPr/>
                    <a:lstStyle/>
                    <a:p>
                      <a:pPr marL="0" marR="0" algn="ctr">
                        <a:lnSpc>
                          <a:spcPct val="150000"/>
                        </a:lnSpc>
                        <a:spcBef>
                          <a:spcPts val="600"/>
                        </a:spcBef>
                        <a:spcAft>
                          <a:spcPts val="600"/>
                        </a:spcAft>
                      </a:pPr>
                      <a:r>
                        <a:rPr lang="en-US" sz="1300">
                          <a:effectLst/>
                        </a:rPr>
                        <a:t>5x5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0.684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1125257"/>
                  </a:ext>
                </a:extLst>
              </a:tr>
              <a:tr h="530650">
                <a:tc>
                  <a:txBody>
                    <a:bodyPr/>
                    <a:lstStyle/>
                    <a:p>
                      <a:pPr marL="0" marR="0" algn="ctr">
                        <a:lnSpc>
                          <a:spcPct val="150000"/>
                        </a:lnSpc>
                        <a:spcBef>
                          <a:spcPts val="600"/>
                        </a:spcBef>
                        <a:spcAft>
                          <a:spcPts val="600"/>
                        </a:spcAft>
                      </a:pPr>
                      <a:r>
                        <a:rPr lang="en-US" sz="1300">
                          <a:effectLst/>
                        </a:rPr>
                        <a:t>7x7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600"/>
                        </a:spcBef>
                        <a:spcAft>
                          <a:spcPts val="600"/>
                        </a:spcAft>
                      </a:pPr>
                      <a:r>
                        <a:rPr lang="en-US" sz="1300">
                          <a:effectLst/>
                        </a:rPr>
                        <a:t>0.641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3310806"/>
                  </a:ext>
                </a:extLst>
              </a:tr>
            </a:tbl>
          </a:graphicData>
        </a:graphic>
      </p:graphicFrame>
    </p:spTree>
    <p:extLst>
      <p:ext uri="{BB962C8B-B14F-4D97-AF65-F5344CB8AC3E}">
        <p14:creationId xmlns:p14="http://schemas.microsoft.com/office/powerpoint/2010/main" val="176986926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FAD08D6-C591-4C4D-83B5-09FE9569DF9C}"/>
              </a:ext>
            </a:extLst>
          </p:cNvPr>
          <p:cNvSpPr>
            <a:spLocks noGrp="1"/>
          </p:cNvSpPr>
          <p:nvPr>
            <p:ph type="body" idx="1"/>
          </p:nvPr>
        </p:nvSpPr>
        <p:spPr/>
        <p:txBody>
          <a:bodyPr anchor="ctr">
            <a:normAutofit/>
          </a:bodyPr>
          <a:lstStyle/>
          <a:p>
            <a:pPr algn="ctr"/>
            <a:r>
              <a:rPr lang="en-US" sz="2800"/>
              <a:t>Nhiễu Poisson</a:t>
            </a:r>
          </a:p>
        </p:txBody>
      </p:sp>
      <p:sp>
        <p:nvSpPr>
          <p:cNvPr id="7" name="Content Placeholder 6">
            <a:extLst>
              <a:ext uri="{FF2B5EF4-FFF2-40B4-BE49-F238E27FC236}">
                <a16:creationId xmlns:a16="http://schemas.microsoft.com/office/drawing/2014/main" id="{A0E7B61A-A93E-4033-B8DF-40375C68F93F}"/>
              </a:ext>
            </a:extLst>
          </p:cNvPr>
          <p:cNvSpPr>
            <a:spLocks noGrp="1"/>
          </p:cNvSpPr>
          <p:nvPr>
            <p:ph sz="half" idx="2"/>
          </p:nvPr>
        </p:nvSpPr>
        <p:spPr>
          <a:xfrm>
            <a:off x="1008063" y="3006725"/>
            <a:ext cx="6189662" cy="2373877"/>
          </a:xfrm>
        </p:spPr>
        <p:txBody>
          <a:bodyPr>
            <a:normAutofit fontScale="70000" lnSpcReduction="20000"/>
          </a:bodyPr>
          <a:lstStyle/>
          <a:p>
            <a:pPr>
              <a:lnSpc>
                <a:spcPct val="120000"/>
              </a:lnSpc>
            </a:pPr>
            <a:r>
              <a:rPr lang="vi-VN"/>
              <a:t>PSNR gần như không thay đổi khi tăng kích thước mặt nạ (3×3: 16.593 dB → 7×7: 16.590 dB), cho thấy lọc trung bình không có nhiều tác động đến loại nhiễu này.</a:t>
            </a:r>
            <a:endParaRPr lang="en-US"/>
          </a:p>
          <a:p>
            <a:pPr>
              <a:lnSpc>
                <a:spcPct val="120000"/>
              </a:lnSpc>
            </a:pPr>
            <a:r>
              <a:rPr lang="vi-VN"/>
              <a:t>SSIM cũng ít biến động (3×3: 0.826 → 7×7: 0.825), cho thấy ảnh sau lọc vẫn giữ được cấu trúc nhưng không cải thiện nhiều về chất lượng.</a:t>
            </a:r>
            <a:endParaRPr lang="en-US"/>
          </a:p>
        </p:txBody>
      </p:sp>
      <p:sp>
        <p:nvSpPr>
          <p:cNvPr id="8" name="Text Placeholder 7">
            <a:extLst>
              <a:ext uri="{FF2B5EF4-FFF2-40B4-BE49-F238E27FC236}">
                <a16:creationId xmlns:a16="http://schemas.microsoft.com/office/drawing/2014/main" id="{DE8BECF3-6298-41E2-9335-472198463110}"/>
              </a:ext>
            </a:extLst>
          </p:cNvPr>
          <p:cNvSpPr>
            <a:spLocks noGrp="1"/>
          </p:cNvSpPr>
          <p:nvPr>
            <p:ph type="body" sz="quarter" idx="3"/>
          </p:nvPr>
        </p:nvSpPr>
        <p:spPr/>
        <p:txBody>
          <a:bodyPr anchor="ctr">
            <a:normAutofit/>
          </a:bodyPr>
          <a:lstStyle/>
          <a:p>
            <a:pPr algn="ctr"/>
            <a:r>
              <a:rPr lang="en-US" sz="2800"/>
              <a:t>Nhiễu mã hóa</a:t>
            </a:r>
          </a:p>
        </p:txBody>
      </p:sp>
      <p:sp>
        <p:nvSpPr>
          <p:cNvPr id="9" name="Content Placeholder 8">
            <a:extLst>
              <a:ext uri="{FF2B5EF4-FFF2-40B4-BE49-F238E27FC236}">
                <a16:creationId xmlns:a16="http://schemas.microsoft.com/office/drawing/2014/main" id="{38112F7A-8200-40F4-A7A0-0D5A565D0A0E}"/>
              </a:ext>
            </a:extLst>
          </p:cNvPr>
          <p:cNvSpPr>
            <a:spLocks noGrp="1"/>
          </p:cNvSpPr>
          <p:nvPr>
            <p:ph sz="quarter" idx="4"/>
          </p:nvPr>
        </p:nvSpPr>
        <p:spPr>
          <a:xfrm>
            <a:off x="7407275" y="3006725"/>
            <a:ext cx="6219825" cy="2373877"/>
          </a:xfrm>
        </p:spPr>
        <p:txBody>
          <a:bodyPr>
            <a:normAutofit fontScale="70000" lnSpcReduction="20000"/>
          </a:bodyPr>
          <a:lstStyle/>
          <a:p>
            <a:pPr>
              <a:lnSpc>
                <a:spcPct val="120000"/>
              </a:lnSpc>
            </a:pPr>
            <a:r>
              <a:rPr lang="vi-VN"/>
              <a:t>PSNR giảm dần khi mặt nạ lớn hơn (3×3: 21.358 dB → 7×7: 20.271 dB), cho thấy làm mịn mạnh hơn nhưng không khôi phục tốt các chi tiết ảnh.</a:t>
            </a:r>
            <a:endParaRPr lang="en-US"/>
          </a:p>
          <a:p>
            <a:pPr>
              <a:lnSpc>
                <a:spcPct val="120000"/>
              </a:lnSpc>
            </a:pPr>
            <a:r>
              <a:rPr lang="vi-VN"/>
              <a:t>SSIM giảm đáng kể (3×3: 0.773 → 7×7: 0.641), phản ánh rằng khi tăng kích thước mặt nạ, chi tiết ảnh bị mất nhiều hơn, làm ảnh mờ hơn nhưng không phục hồi tốt các lỗi nén.</a:t>
            </a:r>
            <a:endParaRPr lang="en-US"/>
          </a:p>
        </p:txBody>
      </p:sp>
      <p:sp>
        <p:nvSpPr>
          <p:cNvPr id="10" name="Title 1">
            <a:extLst>
              <a:ext uri="{FF2B5EF4-FFF2-40B4-BE49-F238E27FC236}">
                <a16:creationId xmlns:a16="http://schemas.microsoft.com/office/drawing/2014/main" id="{DAC7A912-B096-40BE-B656-A9353DB5C5D9}"/>
              </a:ext>
            </a:extLst>
          </p:cNvPr>
          <p:cNvSpPr>
            <a:spLocks noGrp="1"/>
          </p:cNvSpPr>
          <p:nvPr>
            <p:ph type="title"/>
          </p:nvPr>
        </p:nvSpPr>
        <p:spPr>
          <a:xfrm>
            <a:off x="1008063" y="438150"/>
            <a:ext cx="12619037" cy="1590675"/>
          </a:xfrm>
        </p:spPr>
        <p:txBody>
          <a:bodyPr/>
          <a:lstStyle/>
          <a:p>
            <a:pPr algn="r"/>
            <a:r>
              <a:rPr lang="en-US" b="1">
                <a:latin typeface="+mn-lt"/>
              </a:rPr>
              <a:t>NHIỄU POISSON VÀ NHIỄU MÃ HÓA</a:t>
            </a:r>
          </a:p>
        </p:txBody>
      </p:sp>
      <p:sp>
        <p:nvSpPr>
          <p:cNvPr id="2" name="TextBox 1">
            <a:extLst>
              <a:ext uri="{FF2B5EF4-FFF2-40B4-BE49-F238E27FC236}">
                <a16:creationId xmlns:a16="http://schemas.microsoft.com/office/drawing/2014/main" id="{1591C0C4-CBD2-41B0-9EB6-B3A0B8B07198}"/>
              </a:ext>
            </a:extLst>
          </p:cNvPr>
          <p:cNvSpPr txBox="1"/>
          <p:nvPr/>
        </p:nvSpPr>
        <p:spPr>
          <a:xfrm>
            <a:off x="1008063" y="5933162"/>
            <a:ext cx="12619037" cy="1631216"/>
          </a:xfrm>
          <a:prstGeom prst="rect">
            <a:avLst/>
          </a:prstGeom>
          <a:noFill/>
        </p:spPr>
        <p:txBody>
          <a:bodyPr wrap="square" rtlCol="0">
            <a:spAutoFit/>
          </a:bodyPr>
          <a:lstStyle/>
          <a:p>
            <a:pPr marL="285750" indent="-285750">
              <a:buFont typeface="Wingdings" panose="05000000000000000000" pitchFamily="2" charset="2"/>
              <a:buChar char="Ø"/>
            </a:pPr>
            <a:r>
              <a:rPr lang="vi-VN" sz="2000"/>
              <a:t>Lọc trung bình không hiệu quả với nhiễu Poisson, do PSNR và SSIM gần như không thay đổi.</a:t>
            </a:r>
            <a:endParaRPr lang="en-US" sz="2000"/>
          </a:p>
          <a:p>
            <a:pPr marL="285750" indent="-285750">
              <a:buFont typeface="Wingdings" panose="05000000000000000000" pitchFamily="2" charset="2"/>
              <a:buChar char="Ø"/>
            </a:pPr>
            <a:r>
              <a:rPr lang="vi-VN" sz="2000"/>
              <a:t>Với nhiễu mã hóa, mặt nạ 3×3 giữ chi tiết tốt hơn, nhưng mặt nạ lớn hơn làm mịn ảnh nhiều hơn, gây mất chi tiết và giảm chất lượng thị giác.</a:t>
            </a:r>
            <a:endParaRPr lang="en-US" sz="2000"/>
          </a:p>
          <a:p>
            <a:pPr marL="285750" indent="-285750">
              <a:buFont typeface="Wingdings" panose="05000000000000000000" pitchFamily="2" charset="2"/>
              <a:buChar char="Ø"/>
            </a:pPr>
            <a:r>
              <a:rPr lang="vi-VN" sz="2000"/>
              <a:t>Lọc trung bình không phải phương pháp tối ưu cho hai loại nhiễu này, cần các phương pháp chuyên biệt hơn để cải thiện chất lượng ảnh.</a:t>
            </a:r>
            <a:endParaRPr lang="en-US" sz="2000"/>
          </a:p>
        </p:txBody>
      </p:sp>
    </p:spTree>
    <p:extLst>
      <p:ext uri="{BB962C8B-B14F-4D97-AF65-F5344CB8AC3E}">
        <p14:creationId xmlns:p14="http://schemas.microsoft.com/office/powerpoint/2010/main" val="56534264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DF27-6B97-43A2-BE3E-9161CC223EE0}"/>
              </a:ext>
            </a:extLst>
          </p:cNvPr>
          <p:cNvSpPr>
            <a:spLocks noGrp="1"/>
          </p:cNvSpPr>
          <p:nvPr>
            <p:ph type="title"/>
          </p:nvPr>
        </p:nvSpPr>
        <p:spPr/>
        <p:txBody>
          <a:bodyPr/>
          <a:lstStyle/>
          <a:p>
            <a:pPr algn="ctr"/>
            <a:r>
              <a:rPr lang="en-US" b="1">
                <a:latin typeface="+mn-lt"/>
              </a:rPr>
              <a:t>KẾT LUẬN</a:t>
            </a:r>
          </a:p>
        </p:txBody>
      </p:sp>
      <p:sp>
        <p:nvSpPr>
          <p:cNvPr id="3" name="Content Placeholder 2">
            <a:extLst>
              <a:ext uri="{FF2B5EF4-FFF2-40B4-BE49-F238E27FC236}">
                <a16:creationId xmlns:a16="http://schemas.microsoft.com/office/drawing/2014/main" id="{4B2CAF29-1AEF-48D3-BBFA-4BB93C3D669B}"/>
              </a:ext>
            </a:extLst>
          </p:cNvPr>
          <p:cNvSpPr>
            <a:spLocks noGrp="1"/>
          </p:cNvSpPr>
          <p:nvPr>
            <p:ph sz="half" idx="1"/>
          </p:nvPr>
        </p:nvSpPr>
        <p:spPr/>
        <p:txBody>
          <a:bodyPr>
            <a:normAutofit fontScale="92500" lnSpcReduction="20000"/>
          </a:bodyPr>
          <a:lstStyle/>
          <a:p>
            <a:pPr marL="0" indent="0">
              <a:lnSpc>
                <a:spcPct val="110000"/>
              </a:lnSpc>
              <a:buNone/>
            </a:pPr>
            <a:r>
              <a:rPr lang="en-US"/>
              <a:t>🔹 </a:t>
            </a:r>
            <a:r>
              <a:rPr lang="vi-VN" b="1"/>
              <a:t>Nhiễu Gaussian</a:t>
            </a:r>
          </a:p>
          <a:p>
            <a:pPr>
              <a:lnSpc>
                <a:spcPct val="110000"/>
              </a:lnSpc>
              <a:buFont typeface="Arial" panose="020B0604020202020204" pitchFamily="34" charset="0"/>
              <a:buChar char="•"/>
            </a:pPr>
            <a:r>
              <a:rPr lang="vi-VN"/>
              <a:t>Lọc trung bình hiệu quả, đặc biệt với 3×3 khi nhiễu nhẹ và 5×5 khi nhiễu nặng để cân bằng giữa giảm nhiễu và bảo toàn chi tiết.</a:t>
            </a:r>
          </a:p>
          <a:p>
            <a:pPr>
              <a:lnSpc>
                <a:spcPct val="110000"/>
              </a:lnSpc>
              <a:buFont typeface="Arial" panose="020B0604020202020204" pitchFamily="34" charset="0"/>
              <a:buChar char="•"/>
            </a:pPr>
            <a:r>
              <a:rPr lang="vi-VN"/>
              <a:t>7×7 làm mịn tốt nhưng làm mất nhiều chi tiết nhỏ.</a:t>
            </a:r>
          </a:p>
          <a:p>
            <a:pPr marL="0" indent="0">
              <a:lnSpc>
                <a:spcPct val="110000"/>
              </a:lnSpc>
              <a:buNone/>
            </a:pPr>
            <a:r>
              <a:rPr lang="en-US"/>
              <a:t>🔹 </a:t>
            </a:r>
            <a:r>
              <a:rPr lang="vi-VN" b="1"/>
              <a:t>Nhiễu muối tiêu</a:t>
            </a:r>
          </a:p>
          <a:p>
            <a:pPr>
              <a:lnSpc>
                <a:spcPct val="110000"/>
              </a:lnSpc>
              <a:buFont typeface="Arial" panose="020B0604020202020204" pitchFamily="34" charset="0"/>
              <a:buChar char="•"/>
            </a:pPr>
            <a:r>
              <a:rPr lang="vi-VN"/>
              <a:t>Hiệu quả kém, vẫn còn nhiều điểm nhiễu.</a:t>
            </a:r>
          </a:p>
          <a:p>
            <a:pPr>
              <a:lnSpc>
                <a:spcPct val="110000"/>
              </a:lnSpc>
              <a:buFont typeface="Arial" panose="020B0604020202020204" pitchFamily="34" charset="0"/>
              <a:buChar char="•"/>
            </a:pPr>
            <a:r>
              <a:rPr lang="vi-VN"/>
              <a:t>Lọc trung vị phù hợp hơn cho loại nhiễu này.</a:t>
            </a:r>
          </a:p>
        </p:txBody>
      </p:sp>
      <p:sp>
        <p:nvSpPr>
          <p:cNvPr id="4" name="Content Placeholder 3">
            <a:extLst>
              <a:ext uri="{FF2B5EF4-FFF2-40B4-BE49-F238E27FC236}">
                <a16:creationId xmlns:a16="http://schemas.microsoft.com/office/drawing/2014/main" id="{F84CA4D0-C1C0-4DA9-9E6A-76695BEAFE6A}"/>
              </a:ext>
            </a:extLst>
          </p:cNvPr>
          <p:cNvSpPr>
            <a:spLocks noGrp="1"/>
          </p:cNvSpPr>
          <p:nvPr>
            <p:ph sz="half" idx="2"/>
          </p:nvPr>
        </p:nvSpPr>
        <p:spPr>
          <a:xfrm>
            <a:off x="7391400" y="2190750"/>
            <a:ext cx="6543754" cy="5221288"/>
          </a:xfrm>
        </p:spPr>
        <p:txBody>
          <a:bodyPr>
            <a:normAutofit fontScale="92500" lnSpcReduction="20000"/>
          </a:bodyPr>
          <a:lstStyle/>
          <a:p>
            <a:pPr marL="0" indent="0">
              <a:lnSpc>
                <a:spcPct val="120000"/>
              </a:lnSpc>
              <a:buNone/>
            </a:pPr>
            <a:r>
              <a:rPr lang="en-US"/>
              <a:t>🔹 </a:t>
            </a:r>
            <a:r>
              <a:rPr lang="vi-VN"/>
              <a:t>Nhiễu Poisson</a:t>
            </a:r>
          </a:p>
          <a:p>
            <a:pPr>
              <a:lnSpc>
                <a:spcPct val="120000"/>
              </a:lnSpc>
              <a:buFont typeface="Arial" panose="020B0604020202020204" pitchFamily="34" charset="0"/>
              <a:buChar char="•"/>
            </a:pPr>
            <a:r>
              <a:rPr lang="vi-VN"/>
              <a:t>Lọc trung bình không có tác dụng đáng kể, PSNR và SSIM gần như không thay đổi.</a:t>
            </a:r>
          </a:p>
          <a:p>
            <a:pPr>
              <a:lnSpc>
                <a:spcPct val="120000"/>
              </a:lnSpc>
              <a:buFont typeface="Arial" panose="020B0604020202020204" pitchFamily="34" charset="0"/>
              <a:buChar char="•"/>
            </a:pPr>
            <a:r>
              <a:rPr lang="vi-VN"/>
              <a:t>Không phải lựa chọn tối ưu, cần phương pháp khác để cải thiện chất lượng ảnh.</a:t>
            </a:r>
          </a:p>
          <a:p>
            <a:pPr marL="0" indent="0">
              <a:lnSpc>
                <a:spcPct val="120000"/>
              </a:lnSpc>
              <a:buNone/>
            </a:pPr>
            <a:r>
              <a:rPr lang="en-US"/>
              <a:t>🔹 </a:t>
            </a:r>
            <a:r>
              <a:rPr lang="vi-VN"/>
              <a:t>Nhiễu mã hóa</a:t>
            </a:r>
          </a:p>
          <a:p>
            <a:pPr>
              <a:lnSpc>
                <a:spcPct val="120000"/>
              </a:lnSpc>
              <a:buFont typeface="Arial" panose="020B0604020202020204" pitchFamily="34" charset="0"/>
              <a:buChar char="•"/>
            </a:pPr>
            <a:r>
              <a:rPr lang="vi-VN"/>
              <a:t>Giúp làm mịn ảnh, nhưng mất nhiều chi tiết khi tăng kích thước mặt nạ.</a:t>
            </a:r>
          </a:p>
          <a:p>
            <a:pPr>
              <a:lnSpc>
                <a:spcPct val="120000"/>
              </a:lnSpc>
              <a:buFont typeface="Arial" panose="020B0604020202020204" pitchFamily="34" charset="0"/>
              <a:buChar char="•"/>
            </a:pPr>
            <a:r>
              <a:rPr lang="vi-VN"/>
              <a:t>3×3 giữ chi tiết tốt hơn, trong khi 7×7 làm mờ mạnh nhưng không khôi phục lỗi nén.</a:t>
            </a:r>
          </a:p>
        </p:txBody>
      </p:sp>
    </p:spTree>
    <p:extLst>
      <p:ext uri="{BB962C8B-B14F-4D97-AF65-F5344CB8AC3E}">
        <p14:creationId xmlns:p14="http://schemas.microsoft.com/office/powerpoint/2010/main" val="26425047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7281-FB0E-4AA4-BB39-B404199CD129}"/>
              </a:ext>
            </a:extLst>
          </p:cNvPr>
          <p:cNvSpPr>
            <a:spLocks noGrp="1"/>
          </p:cNvSpPr>
          <p:nvPr>
            <p:ph type="title"/>
          </p:nvPr>
        </p:nvSpPr>
        <p:spPr/>
        <p:txBody>
          <a:bodyPr/>
          <a:lstStyle/>
          <a:p>
            <a:pPr algn="ctr"/>
            <a:r>
              <a:rPr lang="en-US" b="1">
                <a:latin typeface="+mn-lt"/>
              </a:rPr>
              <a:t>Hướng phát triển</a:t>
            </a:r>
          </a:p>
        </p:txBody>
      </p:sp>
      <p:sp>
        <p:nvSpPr>
          <p:cNvPr id="3" name="Content Placeholder 2">
            <a:extLst>
              <a:ext uri="{FF2B5EF4-FFF2-40B4-BE49-F238E27FC236}">
                <a16:creationId xmlns:a16="http://schemas.microsoft.com/office/drawing/2014/main" id="{967CFBA9-4FB8-43E5-96C9-16F7CEBBA644}"/>
              </a:ext>
            </a:extLst>
          </p:cNvPr>
          <p:cNvSpPr>
            <a:spLocks noGrp="1"/>
          </p:cNvSpPr>
          <p:nvPr>
            <p:ph sz="half" idx="1"/>
          </p:nvPr>
        </p:nvSpPr>
        <p:spPr/>
        <p:txBody>
          <a:bodyPr anchor="ctr"/>
          <a:lstStyle/>
          <a:p>
            <a:pPr marL="0" indent="0" algn="just">
              <a:lnSpc>
                <a:spcPct val="100000"/>
              </a:lnSpc>
              <a:buNone/>
            </a:pPr>
            <a:r>
              <a:rPr lang="vi-VN" b="1"/>
              <a:t>Tích hợp thuật toán tiên tiến</a:t>
            </a:r>
            <a:endParaRPr lang="en-US" b="1"/>
          </a:p>
          <a:p>
            <a:pPr algn="just">
              <a:lnSpc>
                <a:spcPct val="100000"/>
              </a:lnSpc>
            </a:pPr>
            <a:r>
              <a:rPr lang="vi-VN"/>
              <a:t>Kết hợp lọc trung bình với học máy và học sâu để cải thiện hiệu quả giảm nhiễu, đặc biệt với nhiễu Poisson và mã hóa​.</a:t>
            </a:r>
            <a:endParaRPr lang="en-US"/>
          </a:p>
          <a:p>
            <a:pPr algn="just">
              <a:lnSpc>
                <a:spcPct val="100000"/>
              </a:lnSpc>
            </a:pPr>
            <a:r>
              <a:rPr lang="vi-VN"/>
              <a:t>Ứng dụng mạng nơron nhân tạo để tự động tối ưu hóa tham số bộ lọc, giúp bảo toàn chi tiết ảnh tốt hơn.</a:t>
            </a:r>
            <a:endParaRPr lang="en-US"/>
          </a:p>
        </p:txBody>
      </p:sp>
      <p:sp>
        <p:nvSpPr>
          <p:cNvPr id="4" name="Content Placeholder 3">
            <a:extLst>
              <a:ext uri="{FF2B5EF4-FFF2-40B4-BE49-F238E27FC236}">
                <a16:creationId xmlns:a16="http://schemas.microsoft.com/office/drawing/2014/main" id="{ECCBDE7B-E513-46C0-8905-BC19FC072533}"/>
              </a:ext>
            </a:extLst>
          </p:cNvPr>
          <p:cNvSpPr>
            <a:spLocks noGrp="1"/>
          </p:cNvSpPr>
          <p:nvPr>
            <p:ph sz="half" idx="2"/>
          </p:nvPr>
        </p:nvSpPr>
        <p:spPr>
          <a:xfrm>
            <a:off x="7391400" y="2028825"/>
            <a:ext cx="6232525" cy="5221288"/>
          </a:xfrm>
        </p:spPr>
        <p:txBody>
          <a:bodyPr anchor="ctr"/>
          <a:lstStyle/>
          <a:p>
            <a:pPr marL="0" indent="0" algn="just">
              <a:buNone/>
            </a:pPr>
            <a:r>
              <a:rPr lang="vi-VN"/>
              <a:t> </a:t>
            </a:r>
            <a:r>
              <a:rPr lang="vi-VN" b="1"/>
              <a:t>Mở rộng ứng dụng thực tế</a:t>
            </a:r>
            <a:endParaRPr lang="en-US" b="1"/>
          </a:p>
          <a:p>
            <a:pPr algn="just">
              <a:lnSpc>
                <a:spcPct val="100000"/>
              </a:lnSpc>
            </a:pPr>
            <a:r>
              <a:rPr lang="vi-VN"/>
              <a:t>Áp dụng trong y tế để cải thiện chất lượng ảnh X-quang, MRI, giúp hỗ trợ chẩn đoán chính xác hơn.</a:t>
            </a:r>
            <a:endParaRPr lang="en-US"/>
          </a:p>
          <a:p>
            <a:pPr algn="just">
              <a:lnSpc>
                <a:spcPct val="100000"/>
              </a:lnSpc>
            </a:pPr>
            <a:r>
              <a:rPr lang="vi-VN"/>
              <a:t>Giao thông thông minh: Cải thiện chất lượng ảnh biển số xe bị nhiễu, nâng cao độ chính xác nhận diện​.</a:t>
            </a:r>
            <a:endParaRPr lang="en-US"/>
          </a:p>
        </p:txBody>
      </p:sp>
    </p:spTree>
    <p:extLst>
      <p:ext uri="{BB962C8B-B14F-4D97-AF65-F5344CB8AC3E}">
        <p14:creationId xmlns:p14="http://schemas.microsoft.com/office/powerpoint/2010/main" val="371174581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D43F01-6477-4A07-9D08-CC7F879F00B6}"/>
              </a:ext>
            </a:extLst>
          </p:cNvPr>
          <p:cNvSpPr>
            <a:spLocks noGrp="1"/>
          </p:cNvSpPr>
          <p:nvPr>
            <p:ph type="ctrTitle"/>
          </p:nvPr>
        </p:nvSpPr>
        <p:spPr/>
        <p:txBody>
          <a:bodyPr/>
          <a:lstStyle/>
          <a:p>
            <a:r>
              <a:rPr lang="en-US" b="1"/>
              <a:t>Lời cảm ơn</a:t>
            </a:r>
          </a:p>
        </p:txBody>
      </p:sp>
      <p:sp>
        <p:nvSpPr>
          <p:cNvPr id="6" name="Subtitle 5">
            <a:extLst>
              <a:ext uri="{FF2B5EF4-FFF2-40B4-BE49-F238E27FC236}">
                <a16:creationId xmlns:a16="http://schemas.microsoft.com/office/drawing/2014/main" id="{673C748F-7BF6-4487-9A46-1840F90FE025}"/>
              </a:ext>
            </a:extLst>
          </p:cNvPr>
          <p:cNvSpPr>
            <a:spLocks noGrp="1"/>
          </p:cNvSpPr>
          <p:nvPr>
            <p:ph type="subTitle" idx="1"/>
          </p:nvPr>
        </p:nvSpPr>
        <p:spPr/>
        <p:txBody>
          <a:bodyPr/>
          <a:lstStyle/>
          <a:p>
            <a:r>
              <a:rPr lang="vi-VN"/>
              <a:t>Cảm ơn thầy cô đã lắng nghe!</a:t>
            </a:r>
          </a:p>
          <a:p>
            <a:endParaRPr lang="en-US"/>
          </a:p>
        </p:txBody>
      </p:sp>
    </p:spTree>
    <p:extLst>
      <p:ext uri="{BB962C8B-B14F-4D97-AF65-F5344CB8AC3E}">
        <p14:creationId xmlns:p14="http://schemas.microsoft.com/office/powerpoint/2010/main" val="290222589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7349" y="548878"/>
            <a:ext cx="13111222" cy="653772"/>
          </a:xfrm>
          <a:prstGeom prst="rect">
            <a:avLst/>
          </a:prstGeom>
          <a:noFill/>
          <a:ln/>
        </p:spPr>
        <p:txBody>
          <a:bodyPr wrap="none" lIns="0" tIns="0" rIns="0" bIns="0" rtlCol="0" anchor="t"/>
          <a:lstStyle/>
          <a:p>
            <a:pPr marL="0" indent="0" algn="ctr">
              <a:lnSpc>
                <a:spcPts val="5100"/>
              </a:lnSpc>
              <a:buNone/>
            </a:pPr>
            <a:r>
              <a:rPr lang="en-US" sz="4100" b="1">
                <a:solidFill>
                  <a:srgbClr val="000000"/>
                </a:solidFill>
                <a:ea typeface="Petrona Bold" pitchFamily="34" charset="-122"/>
                <a:cs typeface="Petrona Bold" pitchFamily="34" charset="-120"/>
              </a:rPr>
              <a:t>GIỚI THIỆU VỀ XỬ LÝ ẢNH SỐ</a:t>
            </a:r>
            <a:endParaRPr lang="en-US" sz="4100" dirty="0"/>
          </a:p>
        </p:txBody>
      </p:sp>
      <p:sp>
        <p:nvSpPr>
          <p:cNvPr id="5" name="Text 2"/>
          <p:cNvSpPr/>
          <p:nvPr/>
        </p:nvSpPr>
        <p:spPr>
          <a:xfrm>
            <a:off x="5766867" y="2016612"/>
            <a:ext cx="702810" cy="326946"/>
          </a:xfrm>
          <a:prstGeom prst="rect">
            <a:avLst/>
          </a:prstGeom>
          <a:noFill/>
          <a:ln/>
        </p:spPr>
        <p:txBody>
          <a:bodyPr wrap="none" lIns="0" tIns="0" rIns="0" bIns="0" rtlCol="0" anchor="t"/>
          <a:lstStyle/>
          <a:p>
            <a:pPr marL="0" indent="0" algn="l">
              <a:lnSpc>
                <a:spcPts val="2550"/>
              </a:lnSpc>
              <a:buNone/>
            </a:pPr>
            <a:r>
              <a:rPr lang="en-US" sz="2400" b="1" dirty="0">
                <a:solidFill>
                  <a:srgbClr val="272525"/>
                </a:solidFill>
                <a:ea typeface="Petrona Bold" pitchFamily="34" charset="-122"/>
                <a:cs typeface="Petrona Bold" pitchFamily="34" charset="-120"/>
              </a:rPr>
              <a:t>Ảnh Số</a:t>
            </a:r>
            <a:endParaRPr lang="en-US" sz="2400" dirty="0"/>
          </a:p>
        </p:txBody>
      </p:sp>
      <p:sp>
        <p:nvSpPr>
          <p:cNvPr id="6" name="Shape 3"/>
          <p:cNvSpPr/>
          <p:nvPr/>
        </p:nvSpPr>
        <p:spPr>
          <a:xfrm flipV="1">
            <a:off x="5766867" y="2413568"/>
            <a:ext cx="8041703" cy="45719"/>
          </a:xfrm>
          <a:prstGeom prst="roundRect">
            <a:avLst>
              <a:gd name="adj" fmla="val 732223"/>
            </a:avLst>
          </a:prstGeom>
          <a:solidFill>
            <a:srgbClr val="B2D4E5"/>
          </a:solidFill>
          <a:ln/>
        </p:spPr>
      </p:sp>
      <p:sp>
        <p:nvSpPr>
          <p:cNvPr id="9" name="Text 5"/>
          <p:cNvSpPr/>
          <p:nvPr/>
        </p:nvSpPr>
        <p:spPr>
          <a:xfrm>
            <a:off x="5766867" y="2843568"/>
            <a:ext cx="2616978"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Petrona Bold" pitchFamily="34" charset="-122"/>
                <a:cs typeface="Petrona Bold" pitchFamily="34" charset="-120"/>
              </a:rPr>
              <a:t>Pixel</a:t>
            </a:r>
            <a:endParaRPr lang="en-US" sz="2050" dirty="0"/>
          </a:p>
        </p:txBody>
      </p:sp>
      <p:sp>
        <p:nvSpPr>
          <p:cNvPr id="10" name="Text 6"/>
          <p:cNvSpPr/>
          <p:nvPr/>
        </p:nvSpPr>
        <p:spPr>
          <a:xfrm>
            <a:off x="5766867" y="3290053"/>
            <a:ext cx="7892279" cy="637699"/>
          </a:xfrm>
          <a:prstGeom prst="rect">
            <a:avLst/>
          </a:prstGeom>
          <a:noFill/>
          <a:ln/>
        </p:spPr>
        <p:txBody>
          <a:bodyPr wrap="square" lIns="0" tIns="0" rIns="0" bIns="0" rtlCol="0" anchor="t"/>
          <a:lstStyle/>
          <a:p>
            <a:pPr marL="0" indent="0" algn="l">
              <a:lnSpc>
                <a:spcPts val="2500"/>
              </a:lnSpc>
              <a:buNone/>
            </a:pPr>
            <a:r>
              <a:rPr lang="en-US" dirty="0">
                <a:solidFill>
                  <a:srgbClr val="272525"/>
                </a:solidFill>
                <a:ea typeface="Inter" pitchFamily="34" charset="-122"/>
                <a:cs typeface="Inter" pitchFamily="34" charset="-120"/>
              </a:rPr>
              <a:t>Điểm ảnh (pixel) là đơn vị cơ bản của ảnh số, đại diện cho giá trị màu sắc tại một vị trí cụ thể.</a:t>
            </a:r>
            <a:endParaRPr lang="en-US" dirty="0"/>
          </a:p>
        </p:txBody>
      </p:sp>
      <p:sp>
        <p:nvSpPr>
          <p:cNvPr id="11" name="Shape 7"/>
          <p:cNvSpPr/>
          <p:nvPr/>
        </p:nvSpPr>
        <p:spPr>
          <a:xfrm flipV="1">
            <a:off x="5766864" y="4153731"/>
            <a:ext cx="8041705" cy="45719"/>
          </a:xfrm>
          <a:prstGeom prst="roundRect">
            <a:avLst>
              <a:gd name="adj" fmla="val 732223"/>
            </a:avLst>
          </a:prstGeom>
          <a:solidFill>
            <a:srgbClr val="B2D4E5"/>
          </a:solidFill>
          <a:ln/>
        </p:spPr>
      </p:sp>
      <p:sp>
        <p:nvSpPr>
          <p:cNvPr id="14" name="Text 9"/>
          <p:cNvSpPr/>
          <p:nvPr/>
        </p:nvSpPr>
        <p:spPr>
          <a:xfrm>
            <a:off x="5766866" y="4381685"/>
            <a:ext cx="2615327"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Petrona Bold" pitchFamily="34" charset="-122"/>
                <a:cs typeface="Petrona Bold" pitchFamily="34" charset="-120"/>
              </a:rPr>
              <a:t>Ảnh Xám, Ảnh Màu</a:t>
            </a:r>
            <a:endParaRPr lang="en-US" sz="2050" dirty="0"/>
          </a:p>
        </p:txBody>
      </p:sp>
      <p:sp>
        <p:nvSpPr>
          <p:cNvPr id="15" name="Text 10"/>
          <p:cNvSpPr/>
          <p:nvPr/>
        </p:nvSpPr>
        <p:spPr>
          <a:xfrm>
            <a:off x="5800188" y="4822387"/>
            <a:ext cx="7858958" cy="637699"/>
          </a:xfrm>
          <a:prstGeom prst="rect">
            <a:avLst/>
          </a:prstGeom>
          <a:noFill/>
          <a:ln/>
        </p:spPr>
        <p:txBody>
          <a:bodyPr wrap="square" lIns="0" tIns="0" rIns="0" bIns="0" rtlCol="0" anchor="t"/>
          <a:lstStyle/>
          <a:p>
            <a:pPr marL="0" indent="0" algn="l">
              <a:lnSpc>
                <a:spcPts val="2500"/>
              </a:lnSpc>
              <a:buNone/>
            </a:pPr>
            <a:r>
              <a:rPr lang="en-US" dirty="0">
                <a:solidFill>
                  <a:srgbClr val="272525"/>
                </a:solidFill>
                <a:ea typeface="Inter" pitchFamily="34" charset="-122"/>
                <a:cs typeface="Inter" pitchFamily="34" charset="-120"/>
              </a:rPr>
              <a:t>Ảnh xám là ảnh chỉ có một kênh màu, trong khi ảnh màu có ba kênh (đỏ, xanh lá, xanh dương).</a:t>
            </a:r>
            <a:endParaRPr lang="en-US" dirty="0"/>
          </a:p>
        </p:txBody>
      </p:sp>
      <p:sp>
        <p:nvSpPr>
          <p:cNvPr id="16" name="Shape 11"/>
          <p:cNvSpPr/>
          <p:nvPr/>
        </p:nvSpPr>
        <p:spPr>
          <a:xfrm flipV="1">
            <a:off x="5766867" y="5686066"/>
            <a:ext cx="8041704" cy="45719"/>
          </a:xfrm>
          <a:prstGeom prst="roundRect">
            <a:avLst>
              <a:gd name="adj" fmla="val 732223"/>
            </a:avLst>
          </a:prstGeom>
          <a:solidFill>
            <a:srgbClr val="B2D4E5"/>
          </a:solidFill>
          <a:ln/>
        </p:spPr>
      </p:sp>
      <p:sp>
        <p:nvSpPr>
          <p:cNvPr id="19" name="Text 13"/>
          <p:cNvSpPr/>
          <p:nvPr/>
        </p:nvSpPr>
        <p:spPr>
          <a:xfrm>
            <a:off x="5766867" y="5965268"/>
            <a:ext cx="2615327"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Petrona Bold" pitchFamily="34" charset="-122"/>
                <a:cs typeface="Petrona Bold" pitchFamily="34" charset="-120"/>
              </a:rPr>
              <a:t>Nhiễu Ảnh</a:t>
            </a:r>
            <a:endParaRPr lang="en-US" sz="2050" dirty="0"/>
          </a:p>
        </p:txBody>
      </p:sp>
      <p:sp>
        <p:nvSpPr>
          <p:cNvPr id="20" name="Text 14"/>
          <p:cNvSpPr/>
          <p:nvPr/>
        </p:nvSpPr>
        <p:spPr>
          <a:xfrm>
            <a:off x="5800188" y="6354722"/>
            <a:ext cx="7858958" cy="637699"/>
          </a:xfrm>
          <a:prstGeom prst="rect">
            <a:avLst/>
          </a:prstGeom>
          <a:noFill/>
          <a:ln/>
        </p:spPr>
        <p:txBody>
          <a:bodyPr wrap="square" lIns="0" tIns="0" rIns="0" bIns="0" rtlCol="0" anchor="t"/>
          <a:lstStyle/>
          <a:p>
            <a:pPr marL="0" indent="0" algn="l">
              <a:lnSpc>
                <a:spcPts val="2500"/>
              </a:lnSpc>
              <a:buNone/>
            </a:pPr>
            <a:r>
              <a:rPr lang="en-US" dirty="0">
                <a:solidFill>
                  <a:srgbClr val="272525"/>
                </a:solidFill>
                <a:ea typeface="Inter" pitchFamily="34" charset="-122"/>
                <a:cs typeface="Inter" pitchFamily="34" charset="-120"/>
              </a:rPr>
              <a:t>Nhiễu ảnh là những điểm ảnh không mong muốn xuất hiện trong ảnh, làm giảm chất lượng hình ảnh.</a:t>
            </a:r>
            <a:endParaRPr lang="en-US" dirty="0"/>
          </a:p>
        </p:txBody>
      </p:sp>
      <p:pic>
        <p:nvPicPr>
          <p:cNvPr id="21" name="Picture 2">
            <a:extLst>
              <a:ext uri="{FF2B5EF4-FFF2-40B4-BE49-F238E27FC236}">
                <a16:creationId xmlns:a16="http://schemas.microsoft.com/office/drawing/2014/main" id="{3D138B05-456D-4AC3-A5D8-F742A4E6B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918" t="-1" b="-8221"/>
          <a:stretch/>
        </p:blipFill>
        <p:spPr bwMode="auto">
          <a:xfrm>
            <a:off x="896542" y="4738419"/>
            <a:ext cx="4393376" cy="31356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13EAC56-DF90-419D-B003-6A1E05ABD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541" y="2012037"/>
            <a:ext cx="4484061" cy="2619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458"/>
          </a:xfrm>
          <a:prstGeom prst="rect">
            <a:avLst/>
          </a:prstGeom>
        </p:spPr>
      </p:pic>
      <p:sp>
        <p:nvSpPr>
          <p:cNvPr id="3" name="Text 0"/>
          <p:cNvSpPr/>
          <p:nvPr/>
        </p:nvSpPr>
        <p:spPr>
          <a:xfrm>
            <a:off x="6251853" y="601385"/>
            <a:ext cx="7613094" cy="1435179"/>
          </a:xfrm>
          <a:prstGeom prst="rect">
            <a:avLst/>
          </a:prstGeom>
          <a:noFill/>
          <a:ln/>
        </p:spPr>
        <p:txBody>
          <a:bodyPr wrap="square" lIns="0" tIns="0" rIns="0" bIns="0" rtlCol="0" anchor="t"/>
          <a:lstStyle/>
          <a:p>
            <a:pPr marL="0" indent="0" algn="ctr">
              <a:lnSpc>
                <a:spcPts val="5650"/>
              </a:lnSpc>
              <a:buNone/>
            </a:pPr>
            <a:r>
              <a:rPr lang="en-US" sz="4500" b="1">
                <a:solidFill>
                  <a:srgbClr val="000000"/>
                </a:solidFill>
                <a:ea typeface="Petrona Bold" pitchFamily="34" charset="-122"/>
                <a:cs typeface="Petrona Bold" pitchFamily="34" charset="-120"/>
              </a:rPr>
              <a:t>KHÁI NIỆM CƠ BẢN VỀ</a:t>
            </a:r>
          </a:p>
          <a:p>
            <a:pPr marL="0" indent="0" algn="ctr">
              <a:lnSpc>
                <a:spcPts val="5650"/>
              </a:lnSpc>
              <a:buNone/>
            </a:pPr>
            <a:r>
              <a:rPr lang="en-US" sz="4500" b="1">
                <a:solidFill>
                  <a:srgbClr val="000000"/>
                </a:solidFill>
                <a:ea typeface="Petrona Bold" pitchFamily="34" charset="-122"/>
                <a:cs typeface="Petrona Bold" pitchFamily="34" charset="-120"/>
              </a:rPr>
              <a:t>NHIỄU TRONG ẢNH</a:t>
            </a:r>
            <a:endParaRPr lang="en-US" sz="4500" dirty="0"/>
          </a:p>
        </p:txBody>
      </p:sp>
      <p:pic>
        <p:nvPicPr>
          <p:cNvPr id="4" name="Image 1" descr="preencoded.png"/>
          <p:cNvPicPr>
            <a:picLocks noChangeAspect="1"/>
          </p:cNvPicPr>
          <p:nvPr/>
        </p:nvPicPr>
        <p:blipFill>
          <a:blip r:embed="rId4"/>
          <a:stretch>
            <a:fillRect/>
          </a:stretch>
        </p:blipFill>
        <p:spPr>
          <a:xfrm>
            <a:off x="6251853" y="2364581"/>
            <a:ext cx="546735" cy="546735"/>
          </a:xfrm>
          <a:prstGeom prst="rect">
            <a:avLst/>
          </a:prstGeom>
        </p:spPr>
      </p:pic>
      <p:sp>
        <p:nvSpPr>
          <p:cNvPr id="5" name="Text 1"/>
          <p:cNvSpPr/>
          <p:nvPr/>
        </p:nvSpPr>
        <p:spPr>
          <a:xfrm>
            <a:off x="6251853" y="3130034"/>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ea typeface="Petrona Bold" pitchFamily="34" charset="-122"/>
                <a:cs typeface="Petrona Bold" pitchFamily="34" charset="-120"/>
              </a:rPr>
              <a:t>Nhiễu Gaussian</a:t>
            </a:r>
            <a:endParaRPr lang="en-US" sz="2250" dirty="0"/>
          </a:p>
        </p:txBody>
      </p:sp>
      <p:sp>
        <p:nvSpPr>
          <p:cNvPr id="6" name="Text 2"/>
          <p:cNvSpPr/>
          <p:nvPr/>
        </p:nvSpPr>
        <p:spPr>
          <a:xfrm>
            <a:off x="6251853" y="3619976"/>
            <a:ext cx="3642479" cy="1049774"/>
          </a:xfrm>
          <a:prstGeom prst="rect">
            <a:avLst/>
          </a:prstGeom>
          <a:noFill/>
          <a:ln/>
        </p:spPr>
        <p:txBody>
          <a:bodyPr wrap="square" lIns="0" tIns="0" rIns="0" bIns="0" rtlCol="0" anchor="t"/>
          <a:lstStyle/>
          <a:p>
            <a:pPr marL="0" indent="0" algn="l">
              <a:lnSpc>
                <a:spcPts val="2750"/>
              </a:lnSpc>
              <a:buNone/>
            </a:pPr>
            <a:r>
              <a:rPr lang="en-US" dirty="0">
                <a:solidFill>
                  <a:srgbClr val="272525"/>
                </a:solidFill>
                <a:ea typeface="Inter" pitchFamily="34" charset="-122"/>
                <a:cs typeface="Inter" pitchFamily="34" charset="-120"/>
              </a:rPr>
              <a:t>Nhiễu Gaussian xuất hiện do nhiễu của cảm biến, có phân phối theo phân phối chuẩn.</a:t>
            </a:r>
            <a:endParaRPr lang="en-US" dirty="0"/>
          </a:p>
        </p:txBody>
      </p:sp>
      <p:pic>
        <p:nvPicPr>
          <p:cNvPr id="7" name="Image 2" descr="preencoded.png"/>
          <p:cNvPicPr>
            <a:picLocks noChangeAspect="1"/>
          </p:cNvPicPr>
          <p:nvPr/>
        </p:nvPicPr>
        <p:blipFill>
          <a:blip r:embed="rId5"/>
          <a:stretch>
            <a:fillRect/>
          </a:stretch>
        </p:blipFill>
        <p:spPr>
          <a:xfrm>
            <a:off x="10222349" y="2364581"/>
            <a:ext cx="546735" cy="546735"/>
          </a:xfrm>
          <a:prstGeom prst="rect">
            <a:avLst/>
          </a:prstGeom>
        </p:spPr>
      </p:pic>
      <p:sp>
        <p:nvSpPr>
          <p:cNvPr id="8" name="Text 3"/>
          <p:cNvSpPr/>
          <p:nvPr/>
        </p:nvSpPr>
        <p:spPr>
          <a:xfrm>
            <a:off x="10222349" y="3130034"/>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ea typeface="Petrona Bold" pitchFamily="34" charset="-122"/>
                <a:cs typeface="Petrona Bold" pitchFamily="34" charset="-120"/>
              </a:rPr>
              <a:t>Nhiễu Muối Tiêu</a:t>
            </a:r>
            <a:endParaRPr lang="en-US" sz="2250" dirty="0"/>
          </a:p>
        </p:txBody>
      </p:sp>
      <p:sp>
        <p:nvSpPr>
          <p:cNvPr id="9" name="Text 4"/>
          <p:cNvSpPr/>
          <p:nvPr/>
        </p:nvSpPr>
        <p:spPr>
          <a:xfrm>
            <a:off x="10222349" y="3619976"/>
            <a:ext cx="3642598" cy="1049774"/>
          </a:xfrm>
          <a:prstGeom prst="rect">
            <a:avLst/>
          </a:prstGeom>
          <a:noFill/>
          <a:ln/>
        </p:spPr>
        <p:txBody>
          <a:bodyPr wrap="square" lIns="0" tIns="0" rIns="0" bIns="0" rtlCol="0" anchor="t"/>
          <a:lstStyle/>
          <a:p>
            <a:pPr marL="0" indent="0" algn="l">
              <a:lnSpc>
                <a:spcPts val="2750"/>
              </a:lnSpc>
              <a:buNone/>
            </a:pPr>
            <a:r>
              <a:rPr lang="en-US" dirty="0">
                <a:solidFill>
                  <a:srgbClr val="272525"/>
                </a:solidFill>
                <a:ea typeface="Inter" pitchFamily="34" charset="-122"/>
                <a:cs typeface="Inter" pitchFamily="34" charset="-120"/>
              </a:rPr>
              <a:t>Nhiễu muối tiêu xuất hiện những điểm sáng (muối) hoặc điểm tối (tiêu) ngẫu nhiên trên ảnh.</a:t>
            </a:r>
            <a:endParaRPr lang="en-US" dirty="0"/>
          </a:p>
        </p:txBody>
      </p:sp>
      <p:pic>
        <p:nvPicPr>
          <p:cNvPr id="10" name="Image 3" descr="preencoded.png"/>
          <p:cNvPicPr>
            <a:picLocks noChangeAspect="1"/>
          </p:cNvPicPr>
          <p:nvPr/>
        </p:nvPicPr>
        <p:blipFill>
          <a:blip r:embed="rId6"/>
          <a:stretch>
            <a:fillRect/>
          </a:stretch>
        </p:blipFill>
        <p:spPr>
          <a:xfrm>
            <a:off x="6251853" y="5325904"/>
            <a:ext cx="546735" cy="546735"/>
          </a:xfrm>
          <a:prstGeom prst="rect">
            <a:avLst/>
          </a:prstGeom>
        </p:spPr>
      </p:pic>
      <p:sp>
        <p:nvSpPr>
          <p:cNvPr id="11" name="Text 5"/>
          <p:cNvSpPr/>
          <p:nvPr/>
        </p:nvSpPr>
        <p:spPr>
          <a:xfrm>
            <a:off x="6251853" y="6091357"/>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ea typeface="Petrona Bold" pitchFamily="34" charset="-122"/>
                <a:cs typeface="Petrona Bold" pitchFamily="34" charset="-120"/>
              </a:rPr>
              <a:t>Nhiễu Poisson</a:t>
            </a:r>
            <a:endParaRPr lang="en-US" sz="2250" dirty="0"/>
          </a:p>
        </p:txBody>
      </p:sp>
      <p:sp>
        <p:nvSpPr>
          <p:cNvPr id="12" name="Text 6"/>
          <p:cNvSpPr/>
          <p:nvPr/>
        </p:nvSpPr>
        <p:spPr>
          <a:xfrm>
            <a:off x="6251853" y="6581299"/>
            <a:ext cx="3642479" cy="1049774"/>
          </a:xfrm>
          <a:prstGeom prst="rect">
            <a:avLst/>
          </a:prstGeom>
          <a:noFill/>
          <a:ln/>
        </p:spPr>
        <p:txBody>
          <a:bodyPr wrap="square" lIns="0" tIns="0" rIns="0" bIns="0" rtlCol="0" anchor="t"/>
          <a:lstStyle/>
          <a:p>
            <a:pPr marL="0" indent="0" algn="l">
              <a:lnSpc>
                <a:spcPts val="2750"/>
              </a:lnSpc>
              <a:buNone/>
            </a:pPr>
            <a:r>
              <a:rPr lang="en-US" dirty="0">
                <a:solidFill>
                  <a:srgbClr val="272525"/>
                </a:solidFill>
                <a:ea typeface="Inter" pitchFamily="34" charset="-122"/>
                <a:cs typeface="Inter" pitchFamily="34" charset="-120"/>
              </a:rPr>
              <a:t>Nhiễu Poisson thường gặp trong ảnh y tế, thiên văn, ảnh có cường độ sáng thấp.</a:t>
            </a:r>
            <a:endParaRPr lang="en-US" dirty="0"/>
          </a:p>
        </p:txBody>
      </p:sp>
      <p:pic>
        <p:nvPicPr>
          <p:cNvPr id="13" name="Image 4" descr="preencoded.png"/>
          <p:cNvPicPr>
            <a:picLocks noChangeAspect="1"/>
          </p:cNvPicPr>
          <p:nvPr/>
        </p:nvPicPr>
        <p:blipFill>
          <a:blip r:embed="rId7"/>
          <a:stretch>
            <a:fillRect/>
          </a:stretch>
        </p:blipFill>
        <p:spPr>
          <a:xfrm>
            <a:off x="10222349" y="5325904"/>
            <a:ext cx="546735" cy="546735"/>
          </a:xfrm>
          <a:prstGeom prst="rect">
            <a:avLst/>
          </a:prstGeom>
        </p:spPr>
      </p:pic>
      <p:sp>
        <p:nvSpPr>
          <p:cNvPr id="14" name="Text 7"/>
          <p:cNvSpPr/>
          <p:nvPr/>
        </p:nvSpPr>
        <p:spPr>
          <a:xfrm>
            <a:off x="10222349" y="6091357"/>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ea typeface="Petrona Bold" pitchFamily="34" charset="-122"/>
                <a:cs typeface="Petrona Bold" pitchFamily="34" charset="-120"/>
              </a:rPr>
              <a:t>Nhiễu Mã Hóa</a:t>
            </a:r>
            <a:endParaRPr lang="en-US" sz="2250" dirty="0"/>
          </a:p>
        </p:txBody>
      </p:sp>
      <p:sp>
        <p:nvSpPr>
          <p:cNvPr id="15" name="Text 8"/>
          <p:cNvSpPr/>
          <p:nvPr/>
        </p:nvSpPr>
        <p:spPr>
          <a:xfrm>
            <a:off x="10222349" y="6581299"/>
            <a:ext cx="3642598" cy="1049774"/>
          </a:xfrm>
          <a:prstGeom prst="rect">
            <a:avLst/>
          </a:prstGeom>
          <a:noFill/>
          <a:ln/>
        </p:spPr>
        <p:txBody>
          <a:bodyPr wrap="square" lIns="0" tIns="0" rIns="0" bIns="0" rtlCol="0" anchor="t"/>
          <a:lstStyle/>
          <a:p>
            <a:pPr marL="0" indent="0" algn="l">
              <a:lnSpc>
                <a:spcPts val="2750"/>
              </a:lnSpc>
              <a:buNone/>
            </a:pPr>
            <a:r>
              <a:rPr lang="en-US" dirty="0">
                <a:solidFill>
                  <a:srgbClr val="272525"/>
                </a:solidFill>
                <a:ea typeface="Inter" pitchFamily="34" charset="-122"/>
                <a:cs typeface="Inter" pitchFamily="34" charset="-120"/>
              </a:rPr>
              <a:t>Nhiễu mã hóa xuất hiện do nén ảnh, làm mất một số thông tin trong ảnh.</a:t>
            </a:r>
            <a:endParaRPr lang="en-US" dirty="0"/>
          </a:p>
        </p:txBody>
      </p:sp>
      <p:pic>
        <p:nvPicPr>
          <p:cNvPr id="20" name="Picture 19">
            <a:extLst>
              <a:ext uri="{FF2B5EF4-FFF2-40B4-BE49-F238E27FC236}">
                <a16:creationId xmlns:a16="http://schemas.microsoft.com/office/drawing/2014/main" id="{3A6C6071-7860-44EC-B113-6AFB9E6CAFC2}"/>
              </a:ext>
            </a:extLst>
          </p:cNvPr>
          <p:cNvPicPr>
            <a:picLocks noChangeAspect="1"/>
          </p:cNvPicPr>
          <p:nvPr/>
        </p:nvPicPr>
        <p:blipFill>
          <a:blip r:embed="rId8"/>
          <a:stretch>
            <a:fillRect/>
          </a:stretch>
        </p:blipFill>
        <p:spPr>
          <a:xfrm>
            <a:off x="90684" y="1336376"/>
            <a:ext cx="5405242" cy="2653230"/>
          </a:xfrm>
          <a:prstGeom prst="rect">
            <a:avLst/>
          </a:prstGeom>
        </p:spPr>
      </p:pic>
      <p:pic>
        <p:nvPicPr>
          <p:cNvPr id="22" name="Picture 21">
            <a:extLst>
              <a:ext uri="{FF2B5EF4-FFF2-40B4-BE49-F238E27FC236}">
                <a16:creationId xmlns:a16="http://schemas.microsoft.com/office/drawing/2014/main" id="{8CEEA967-CE4C-478C-B320-8FCD669048E3}"/>
              </a:ext>
            </a:extLst>
          </p:cNvPr>
          <p:cNvPicPr>
            <a:picLocks noChangeAspect="1"/>
          </p:cNvPicPr>
          <p:nvPr/>
        </p:nvPicPr>
        <p:blipFill>
          <a:blip r:embed="rId9"/>
          <a:stretch>
            <a:fillRect/>
          </a:stretch>
        </p:blipFill>
        <p:spPr>
          <a:xfrm>
            <a:off x="90684" y="4426211"/>
            <a:ext cx="5404592" cy="2985024"/>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163032" y="559118"/>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GIỚI THIỆU VỀ LỌC TRUNG BÌNH</a:t>
            </a:r>
            <a:endParaRPr lang="en-US" sz="3950" dirty="0"/>
          </a:p>
        </p:txBody>
      </p:sp>
      <p:pic>
        <p:nvPicPr>
          <p:cNvPr id="4" name="Image 1" descr="preencoded.png"/>
          <p:cNvPicPr>
            <a:picLocks noChangeAspect="1"/>
          </p:cNvPicPr>
          <p:nvPr/>
        </p:nvPicPr>
        <p:blipFill>
          <a:blip r:embed="rId3"/>
          <a:stretch>
            <a:fillRect/>
          </a:stretch>
        </p:blipFill>
        <p:spPr>
          <a:xfrm>
            <a:off x="6163032" y="1483400"/>
            <a:ext cx="966668" cy="1546741"/>
          </a:xfrm>
          <a:prstGeom prst="rect">
            <a:avLst/>
          </a:prstGeom>
        </p:spPr>
      </p:pic>
      <p:sp>
        <p:nvSpPr>
          <p:cNvPr id="5" name="Text 1"/>
          <p:cNvSpPr/>
          <p:nvPr/>
        </p:nvSpPr>
        <p:spPr>
          <a:xfrm>
            <a:off x="7419618" y="1676638"/>
            <a:ext cx="2936915" cy="31706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ea typeface="Petrona Bold" pitchFamily="34" charset="-122"/>
                <a:cs typeface="Petrona Bold" pitchFamily="34" charset="-120"/>
              </a:rPr>
              <a:t>Phương Pháp Tuyến Tính</a:t>
            </a:r>
            <a:endParaRPr lang="en-US" sz="1950" dirty="0"/>
          </a:p>
        </p:txBody>
      </p:sp>
      <p:sp>
        <p:nvSpPr>
          <p:cNvPr id="6" name="Text 2"/>
          <p:cNvSpPr/>
          <p:nvPr/>
        </p:nvSpPr>
        <p:spPr>
          <a:xfrm>
            <a:off x="7419618" y="2109668"/>
            <a:ext cx="6534150" cy="618649"/>
          </a:xfrm>
          <a:prstGeom prst="rect">
            <a:avLst/>
          </a:prstGeom>
          <a:noFill/>
          <a:ln/>
        </p:spPr>
        <p:txBody>
          <a:bodyPr wrap="square" lIns="0" tIns="0" rIns="0" bIns="0" rtlCol="0" anchor="t"/>
          <a:lstStyle/>
          <a:p>
            <a:pPr marL="0" indent="0" algn="l">
              <a:lnSpc>
                <a:spcPts val="2400"/>
              </a:lnSpc>
              <a:buNone/>
            </a:pPr>
            <a:r>
              <a:rPr lang="en-US" dirty="0">
                <a:solidFill>
                  <a:srgbClr val="272525"/>
                </a:solidFill>
                <a:ea typeface="Inter" pitchFamily="34" charset="-122"/>
                <a:cs typeface="Inter" pitchFamily="34" charset="-120"/>
              </a:rPr>
              <a:t>Lọc trung bình là một phương pháp xử lý ảnh tuyến tính, sử dụng các phép toán cộng và nhân.</a:t>
            </a:r>
            <a:endParaRPr lang="en-US" dirty="0"/>
          </a:p>
        </p:txBody>
      </p:sp>
      <p:pic>
        <p:nvPicPr>
          <p:cNvPr id="7" name="Image 2" descr="preencoded.png"/>
          <p:cNvPicPr>
            <a:picLocks noChangeAspect="1"/>
          </p:cNvPicPr>
          <p:nvPr/>
        </p:nvPicPr>
        <p:blipFill>
          <a:blip r:embed="rId4"/>
          <a:stretch>
            <a:fillRect/>
          </a:stretch>
        </p:blipFill>
        <p:spPr>
          <a:xfrm>
            <a:off x="6163032" y="3030141"/>
            <a:ext cx="966668" cy="1546741"/>
          </a:xfrm>
          <a:prstGeom prst="rect">
            <a:avLst/>
          </a:prstGeom>
        </p:spPr>
      </p:pic>
      <p:sp>
        <p:nvSpPr>
          <p:cNvPr id="8" name="Text 3"/>
          <p:cNvSpPr/>
          <p:nvPr/>
        </p:nvSpPr>
        <p:spPr>
          <a:xfrm>
            <a:off x="7419618" y="3223379"/>
            <a:ext cx="2537698" cy="31706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ea typeface="Petrona Bold" pitchFamily="34" charset="-122"/>
                <a:cs typeface="Petrona Bold" pitchFamily="34" charset="-120"/>
              </a:rPr>
              <a:t>Làm Mịn Ảnh</a:t>
            </a:r>
            <a:endParaRPr lang="en-US" sz="1950" dirty="0"/>
          </a:p>
        </p:txBody>
      </p:sp>
      <p:sp>
        <p:nvSpPr>
          <p:cNvPr id="9" name="Text 4"/>
          <p:cNvSpPr/>
          <p:nvPr/>
        </p:nvSpPr>
        <p:spPr>
          <a:xfrm>
            <a:off x="7419618" y="3656409"/>
            <a:ext cx="6534150" cy="618649"/>
          </a:xfrm>
          <a:prstGeom prst="rect">
            <a:avLst/>
          </a:prstGeom>
          <a:noFill/>
          <a:ln/>
        </p:spPr>
        <p:txBody>
          <a:bodyPr wrap="square" lIns="0" tIns="0" rIns="0" bIns="0" rtlCol="0" anchor="t"/>
          <a:lstStyle/>
          <a:p>
            <a:pPr marL="0" indent="0" algn="l">
              <a:lnSpc>
                <a:spcPts val="2400"/>
              </a:lnSpc>
              <a:buNone/>
            </a:pPr>
            <a:r>
              <a:rPr lang="en-US" dirty="0">
                <a:solidFill>
                  <a:srgbClr val="272525"/>
                </a:solidFill>
                <a:ea typeface="Inter" pitchFamily="34" charset="-122"/>
                <a:cs typeface="Inter" pitchFamily="34" charset="-120"/>
              </a:rPr>
              <a:t>Lọc trung bình giúp làm mịn ảnh, giảm nhiễu, loại bỏ các chi tiết nhỏ không cần thiết.</a:t>
            </a:r>
            <a:endParaRPr lang="en-US" dirty="0"/>
          </a:p>
        </p:txBody>
      </p:sp>
      <p:pic>
        <p:nvPicPr>
          <p:cNvPr id="10" name="Image 3" descr="preencoded.png"/>
          <p:cNvPicPr>
            <a:picLocks noChangeAspect="1"/>
          </p:cNvPicPr>
          <p:nvPr/>
        </p:nvPicPr>
        <p:blipFill>
          <a:blip r:embed="rId5"/>
          <a:stretch>
            <a:fillRect/>
          </a:stretch>
        </p:blipFill>
        <p:spPr>
          <a:xfrm>
            <a:off x="6163032" y="4576882"/>
            <a:ext cx="966668" cy="1546741"/>
          </a:xfrm>
          <a:prstGeom prst="rect">
            <a:avLst/>
          </a:prstGeom>
        </p:spPr>
      </p:pic>
      <p:sp>
        <p:nvSpPr>
          <p:cNvPr id="11" name="Text 5"/>
          <p:cNvSpPr/>
          <p:nvPr/>
        </p:nvSpPr>
        <p:spPr>
          <a:xfrm>
            <a:off x="7419618" y="4770120"/>
            <a:ext cx="2537698" cy="31706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ea typeface="Petrona Bold" pitchFamily="34" charset="-122"/>
                <a:cs typeface="Petrona Bold" pitchFamily="34" charset="-120"/>
              </a:rPr>
              <a:t>Giá Trị Trung Bình</a:t>
            </a:r>
            <a:endParaRPr lang="en-US" sz="1950" dirty="0"/>
          </a:p>
        </p:txBody>
      </p:sp>
      <p:sp>
        <p:nvSpPr>
          <p:cNvPr id="12" name="Text 6"/>
          <p:cNvSpPr/>
          <p:nvPr/>
        </p:nvSpPr>
        <p:spPr>
          <a:xfrm>
            <a:off x="7419618" y="5203150"/>
            <a:ext cx="6534150" cy="618649"/>
          </a:xfrm>
          <a:prstGeom prst="rect">
            <a:avLst/>
          </a:prstGeom>
          <a:noFill/>
          <a:ln/>
        </p:spPr>
        <p:txBody>
          <a:bodyPr wrap="square" lIns="0" tIns="0" rIns="0" bIns="0" rtlCol="0" anchor="t"/>
          <a:lstStyle/>
          <a:p>
            <a:pPr marL="0" indent="0" algn="l">
              <a:lnSpc>
                <a:spcPts val="2400"/>
              </a:lnSpc>
              <a:buNone/>
            </a:pPr>
            <a:r>
              <a:rPr lang="en-US" dirty="0">
                <a:solidFill>
                  <a:srgbClr val="272525"/>
                </a:solidFill>
                <a:ea typeface="Inter" pitchFamily="34" charset="-122"/>
                <a:cs typeface="Inter" pitchFamily="34" charset="-120"/>
              </a:rPr>
              <a:t>Lọc trung bình thay thế mỗi điểm ảnh bằng giá trị trung bình của các điểm ảnh lân cận.</a:t>
            </a:r>
            <a:endParaRPr lang="en-US" dirty="0"/>
          </a:p>
        </p:txBody>
      </p:sp>
      <p:pic>
        <p:nvPicPr>
          <p:cNvPr id="13" name="Image 4" descr="preencoded.png"/>
          <p:cNvPicPr>
            <a:picLocks noChangeAspect="1"/>
          </p:cNvPicPr>
          <p:nvPr/>
        </p:nvPicPr>
        <p:blipFill>
          <a:blip r:embed="rId6"/>
          <a:stretch>
            <a:fillRect/>
          </a:stretch>
        </p:blipFill>
        <p:spPr>
          <a:xfrm>
            <a:off x="6163032" y="6123623"/>
            <a:ext cx="966668" cy="1546741"/>
          </a:xfrm>
          <a:prstGeom prst="rect">
            <a:avLst/>
          </a:prstGeom>
        </p:spPr>
      </p:pic>
      <p:sp>
        <p:nvSpPr>
          <p:cNvPr id="14" name="Text 7"/>
          <p:cNvSpPr/>
          <p:nvPr/>
        </p:nvSpPr>
        <p:spPr>
          <a:xfrm>
            <a:off x="7419618" y="6316861"/>
            <a:ext cx="2537698" cy="31706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ea typeface="Petrona Bold" pitchFamily="34" charset="-122"/>
                <a:cs typeface="Petrona Bold" pitchFamily="34" charset="-120"/>
              </a:rPr>
              <a:t>Ứng Dụng</a:t>
            </a:r>
            <a:endParaRPr lang="en-US" sz="1950" dirty="0"/>
          </a:p>
        </p:txBody>
      </p:sp>
      <p:sp>
        <p:nvSpPr>
          <p:cNvPr id="15" name="Text 8"/>
          <p:cNvSpPr/>
          <p:nvPr/>
        </p:nvSpPr>
        <p:spPr>
          <a:xfrm>
            <a:off x="7419618" y="6749891"/>
            <a:ext cx="6534150" cy="618649"/>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ea typeface="Inter" pitchFamily="34" charset="-122"/>
                <a:cs typeface="Inter" pitchFamily="34" charset="-120"/>
              </a:rPr>
              <a:t>Lọc trung bình được ứng dụng rộng rãi trong nhiều lĩnh vực như xử lý ảnh y tế, nhận diện khuôn mặt, thị giác máy.</a:t>
            </a:r>
            <a:endParaRPr lang="en-US" sz="1500" dirty="0"/>
          </a:p>
        </p:txBody>
      </p:sp>
      <p:pic>
        <p:nvPicPr>
          <p:cNvPr id="16" name="Picture 15">
            <a:extLst>
              <a:ext uri="{FF2B5EF4-FFF2-40B4-BE49-F238E27FC236}">
                <a16:creationId xmlns:a16="http://schemas.microsoft.com/office/drawing/2014/main" id="{3ABAF586-36BE-4F77-A626-886E6144BD48}"/>
              </a:ext>
            </a:extLst>
          </p:cNvPr>
          <p:cNvPicPr>
            <a:picLocks noChangeAspect="1"/>
          </p:cNvPicPr>
          <p:nvPr/>
        </p:nvPicPr>
        <p:blipFill rotWithShape="1">
          <a:blip r:embed="rId7"/>
          <a:srcRect r="60834"/>
          <a:stretch/>
        </p:blipFill>
        <p:spPr>
          <a:xfrm>
            <a:off x="1167448" y="1208458"/>
            <a:ext cx="3233750" cy="3075948"/>
          </a:xfrm>
          <a:prstGeom prst="rect">
            <a:avLst/>
          </a:prstGeom>
        </p:spPr>
      </p:pic>
      <p:pic>
        <p:nvPicPr>
          <p:cNvPr id="17" name="Picture 16">
            <a:extLst>
              <a:ext uri="{FF2B5EF4-FFF2-40B4-BE49-F238E27FC236}">
                <a16:creationId xmlns:a16="http://schemas.microsoft.com/office/drawing/2014/main" id="{FB6CD774-DD67-4F29-83A4-A2EE0C773147}"/>
              </a:ext>
            </a:extLst>
          </p:cNvPr>
          <p:cNvPicPr>
            <a:picLocks noChangeAspect="1"/>
          </p:cNvPicPr>
          <p:nvPr/>
        </p:nvPicPr>
        <p:blipFill rotWithShape="1">
          <a:blip r:embed="rId7"/>
          <a:srcRect l="58748" b="-3152"/>
          <a:stretch/>
        </p:blipFill>
        <p:spPr>
          <a:xfrm>
            <a:off x="1280725" y="4824311"/>
            <a:ext cx="3314523" cy="3087702"/>
          </a:xfrm>
          <a:prstGeom prst="rect">
            <a:avLst/>
          </a:prstGeom>
        </p:spPr>
      </p:pic>
      <p:sp>
        <p:nvSpPr>
          <p:cNvPr id="18" name="Arrow: Down 17">
            <a:extLst>
              <a:ext uri="{FF2B5EF4-FFF2-40B4-BE49-F238E27FC236}">
                <a16:creationId xmlns:a16="http://schemas.microsoft.com/office/drawing/2014/main" id="{38E3CB6E-EA92-4CEB-AA72-6371004205D2}"/>
              </a:ext>
            </a:extLst>
          </p:cNvPr>
          <p:cNvSpPr/>
          <p:nvPr/>
        </p:nvSpPr>
        <p:spPr>
          <a:xfrm>
            <a:off x="2485980" y="4216546"/>
            <a:ext cx="596685" cy="7206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63032" y="559118"/>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LỌC TRUNG BÌNH</a:t>
            </a:r>
            <a:endParaRPr lang="en-US" sz="395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9D6C1AD-BE5D-47B5-AAF2-B524EED963A6}"/>
                  </a:ext>
                </a:extLst>
              </p:cNvPr>
              <p:cNvSpPr txBox="1"/>
              <p:nvPr/>
            </p:nvSpPr>
            <p:spPr>
              <a:xfrm>
                <a:off x="2717506" y="1505633"/>
                <a:ext cx="4303776" cy="876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𝑔</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𝑚</m:t>
                          </m:r>
                          <m:r>
                            <a:rPr lang="en-US" i="0">
                              <a:latin typeface="Cambria Math" panose="02040503050406030204" pitchFamily="18" charset="0"/>
                            </a:rPr>
                            <m:t>∗</m:t>
                          </m:r>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𝑠</m:t>
                          </m:r>
                          <m:r>
                            <a:rPr lang="en-US" i="0">
                              <a:latin typeface="Cambria Math" panose="02040503050406030204" pitchFamily="18" charset="0"/>
                            </a:rPr>
                            <m:t>=−</m:t>
                          </m:r>
                          <m:r>
                            <a:rPr lang="en-US" i="1">
                              <a:latin typeface="Cambria Math" panose="02040503050406030204" pitchFamily="18" charset="0"/>
                            </a:rPr>
                            <m:t>𝑎</m:t>
                          </m:r>
                        </m:sub>
                        <m:sup>
                          <m:r>
                            <a:rPr lang="en-US" i="1">
                              <a:latin typeface="Cambria Math" panose="02040503050406030204" pitchFamily="18" charset="0"/>
                            </a:rPr>
                            <m:t>𝑎</m:t>
                          </m:r>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𝑏</m:t>
                              </m:r>
                            </m:sub>
                            <m:sup>
                              <m:r>
                                <a:rPr lang="en-US" i="1">
                                  <a:latin typeface="Cambria Math" panose="02040503050406030204" pitchFamily="18" charset="0"/>
                                </a:rPr>
                                <m:t>𝑏</m:t>
                              </m:r>
                            </m:sup>
                            <m:e>
                              <m:r>
                                <a:rPr lang="en-US" i="1">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𝑠</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𝑡</m:t>
                                  </m:r>
                                </m:e>
                              </m:d>
                            </m:e>
                          </m:nary>
                        </m:e>
                      </m:nary>
                    </m:oMath>
                  </m:oMathPara>
                </a14:m>
                <a:endParaRPr lang="en-US"/>
              </a:p>
            </p:txBody>
          </p:sp>
        </mc:Choice>
        <mc:Fallback xmlns="">
          <p:sp>
            <p:nvSpPr>
              <p:cNvPr id="21" name="TextBox 20">
                <a:extLst>
                  <a:ext uri="{FF2B5EF4-FFF2-40B4-BE49-F238E27FC236}">
                    <a16:creationId xmlns:a16="http://schemas.microsoft.com/office/drawing/2014/main" id="{19D6C1AD-BE5D-47B5-AAF2-B524EED963A6}"/>
                  </a:ext>
                </a:extLst>
              </p:cNvPr>
              <p:cNvSpPr txBox="1">
                <a:spLocks noRot="1" noChangeAspect="1" noMove="1" noResize="1" noEditPoints="1" noAdjustHandles="1" noChangeArrowheads="1" noChangeShapeType="1" noTextEdit="1"/>
              </p:cNvSpPr>
              <p:nvPr/>
            </p:nvSpPr>
            <p:spPr>
              <a:xfrm>
                <a:off x="2717506" y="1505633"/>
                <a:ext cx="4303776" cy="876843"/>
              </a:xfrm>
              <a:prstGeom prst="rect">
                <a:avLst/>
              </a:prstGeom>
              <a:blipFill>
                <a:blip r:embed="rId3"/>
                <a:stretch>
                  <a:fillRect/>
                </a:stretch>
              </a:blipFill>
            </p:spPr>
            <p:txBody>
              <a:bodyPr/>
              <a:lstStyle/>
              <a:p>
                <a:r>
                  <a:rPr lang="en-US">
                    <a:noFill/>
                  </a:rPr>
                  <a:t> </a:t>
                </a:r>
              </a:p>
            </p:txBody>
          </p:sp>
        </mc:Fallback>
      </mc:AlternateContent>
      <p:sp>
        <p:nvSpPr>
          <p:cNvPr id="22" name="Text 1">
            <a:extLst>
              <a:ext uri="{FF2B5EF4-FFF2-40B4-BE49-F238E27FC236}">
                <a16:creationId xmlns:a16="http://schemas.microsoft.com/office/drawing/2014/main" id="{8E7E62D7-DEE1-4E10-BC3E-A9BD347ABFBF}"/>
              </a:ext>
            </a:extLst>
          </p:cNvPr>
          <p:cNvSpPr/>
          <p:nvPr/>
        </p:nvSpPr>
        <p:spPr>
          <a:xfrm>
            <a:off x="874677" y="1827144"/>
            <a:ext cx="1368147" cy="358735"/>
          </a:xfrm>
          <a:prstGeom prst="rect">
            <a:avLst/>
          </a:prstGeom>
          <a:noFill/>
          <a:ln/>
        </p:spPr>
        <p:txBody>
          <a:bodyPr wrap="none" lIns="0" tIns="0" rIns="0" bIns="0" rtlCol="0" anchor="t"/>
          <a:lstStyle/>
          <a:p>
            <a:pPr marL="0" indent="0" algn="l">
              <a:lnSpc>
                <a:spcPts val="2800"/>
              </a:lnSpc>
              <a:buNone/>
            </a:pPr>
            <a:r>
              <a:rPr lang="en-US" sz="2250" b="1">
                <a:solidFill>
                  <a:srgbClr val="272525"/>
                </a:solidFill>
                <a:ea typeface="Petrona Bold" pitchFamily="34" charset="-122"/>
                <a:cs typeface="Petrona Bold" pitchFamily="34" charset="-120"/>
              </a:rPr>
              <a:t>Công thức:</a:t>
            </a:r>
            <a:endParaRPr lang="en-US" sz="2250" dirty="0"/>
          </a:p>
        </p:txBody>
      </p:sp>
      <p:pic>
        <p:nvPicPr>
          <p:cNvPr id="23" name="Picture 22">
            <a:extLst>
              <a:ext uri="{FF2B5EF4-FFF2-40B4-BE49-F238E27FC236}">
                <a16:creationId xmlns:a16="http://schemas.microsoft.com/office/drawing/2014/main" id="{97270C23-F02A-4E3B-8E79-7DA8E24F913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606" y="3521606"/>
            <a:ext cx="6589776" cy="3757676"/>
          </a:xfrm>
          <a:prstGeom prst="rect">
            <a:avLst/>
          </a:prstGeom>
          <a:noFill/>
          <a:ln>
            <a:noFill/>
          </a:ln>
        </p:spPr>
      </p:pic>
      <p:sp>
        <p:nvSpPr>
          <p:cNvPr id="25" name="Text 1">
            <a:extLst>
              <a:ext uri="{FF2B5EF4-FFF2-40B4-BE49-F238E27FC236}">
                <a16:creationId xmlns:a16="http://schemas.microsoft.com/office/drawing/2014/main" id="{48580BC3-F51B-4CA0-A971-30F1BE149E73}"/>
              </a:ext>
            </a:extLst>
          </p:cNvPr>
          <p:cNvSpPr/>
          <p:nvPr/>
        </p:nvSpPr>
        <p:spPr>
          <a:xfrm>
            <a:off x="1851256" y="7321214"/>
            <a:ext cx="4729687" cy="358735"/>
          </a:xfrm>
          <a:prstGeom prst="rect">
            <a:avLst/>
          </a:prstGeom>
          <a:noFill/>
          <a:ln/>
        </p:spPr>
        <p:txBody>
          <a:bodyPr wrap="none" lIns="0" tIns="0" rIns="0" bIns="0" rtlCol="0" anchor="t"/>
          <a:lstStyle/>
          <a:p>
            <a:pPr marL="0" indent="0" algn="l">
              <a:lnSpc>
                <a:spcPts val="2800"/>
              </a:lnSpc>
              <a:buNone/>
            </a:pPr>
            <a:r>
              <a:rPr lang="vi-VN" sz="1400">
                <a:solidFill>
                  <a:srgbClr val="272525"/>
                </a:solidFill>
                <a:ea typeface="Petrona Bold" pitchFamily="34" charset="-122"/>
                <a:cs typeface="Petrona Bold" pitchFamily="34" charset="-120"/>
              </a:rPr>
              <a:t>Ảnh minh họa trước và sau khi thực hiện lọc trung bình</a:t>
            </a:r>
            <a:endParaRPr lang="en-US" sz="1400" dirty="0"/>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p:sp>
        <p:nvSpPr>
          <p:cNvPr id="28" name="Text 2">
            <a:extLst>
              <a:ext uri="{FF2B5EF4-FFF2-40B4-BE49-F238E27FC236}">
                <a16:creationId xmlns:a16="http://schemas.microsoft.com/office/drawing/2014/main" id="{D74C0D55-B2A8-4100-9BE7-C59917A94A2A}"/>
              </a:ext>
            </a:extLst>
          </p:cNvPr>
          <p:cNvSpPr/>
          <p:nvPr/>
        </p:nvSpPr>
        <p:spPr>
          <a:xfrm>
            <a:off x="7548880" y="3408007"/>
            <a:ext cx="6502400" cy="4166969"/>
          </a:xfrm>
          <a:prstGeom prst="rect">
            <a:avLst/>
          </a:prstGeom>
          <a:noFill/>
          <a:ln/>
        </p:spPr>
        <p:txBody>
          <a:bodyPr wrap="square" lIns="0" tIns="0" rIns="0" bIns="0" rtlCol="0" anchor="ctr"/>
          <a:lstStyle/>
          <a:p>
            <a:pPr marL="285750" indent="-285750">
              <a:lnSpc>
                <a:spcPts val="2850"/>
              </a:lnSpc>
              <a:buFont typeface="Arial" panose="020B0604020202020204" pitchFamily="34" charset="0"/>
              <a:buChar char="•"/>
            </a:pPr>
            <a:r>
              <a:rPr lang="vi-VN" sz="1750">
                <a:solidFill>
                  <a:srgbClr val="272525"/>
                </a:solidFill>
                <a:ea typeface="Inter" pitchFamily="34" charset="-122"/>
                <a:cs typeface="Inter" pitchFamily="34" charset="-120"/>
              </a:rPr>
              <a:t>Giảm nhiễu: Hiệu quả trong xử lý nhiễu Gaussian, nhiễu muối tiêu, giúp cải thiện chất lượng hình ảnh trong điều kiện thiếu sáng hoặc cảm biến kém.</a:t>
            </a:r>
            <a:endParaRPr lang="en-US" sz="1750">
              <a:solidFill>
                <a:srgbClr val="272525"/>
              </a:solidFill>
              <a:ea typeface="Inter" pitchFamily="34" charset="-122"/>
              <a:cs typeface="Inter" pitchFamily="34" charset="-120"/>
            </a:endParaRPr>
          </a:p>
          <a:p>
            <a:pPr marL="285750" indent="-285750">
              <a:lnSpc>
                <a:spcPts val="2850"/>
              </a:lnSpc>
              <a:buFont typeface="Arial" panose="020B0604020202020204" pitchFamily="34" charset="0"/>
              <a:buChar char="•"/>
            </a:pPr>
            <a:r>
              <a:rPr lang="vi-VN" sz="1750">
                <a:solidFill>
                  <a:srgbClr val="272525"/>
                </a:solidFill>
                <a:ea typeface="Inter" pitchFamily="34" charset="-122"/>
                <a:cs typeface="Inter" pitchFamily="34" charset="-120"/>
              </a:rPr>
              <a:t>Làm mịn ảnh: Loại bỏ hạt nhiễu, tạo hiệu ứng mượt mà, hỗ trợ thiết kế đồ họa và xử lý chân dung.</a:t>
            </a:r>
            <a:endParaRPr lang="en-US" sz="1750">
              <a:solidFill>
                <a:srgbClr val="272525"/>
              </a:solidFill>
              <a:ea typeface="Inter" pitchFamily="34" charset="-122"/>
              <a:cs typeface="Inter" pitchFamily="34" charset="-120"/>
            </a:endParaRPr>
          </a:p>
          <a:p>
            <a:pPr marL="285750" indent="-285750">
              <a:lnSpc>
                <a:spcPts val="2850"/>
              </a:lnSpc>
              <a:buFont typeface="Arial" panose="020B0604020202020204" pitchFamily="34" charset="0"/>
              <a:buChar char="•"/>
            </a:pPr>
            <a:r>
              <a:rPr lang="vi-VN" sz="1750">
                <a:solidFill>
                  <a:srgbClr val="272525"/>
                </a:solidFill>
                <a:ea typeface="Inter" pitchFamily="34" charset="-122"/>
                <a:cs typeface="Inter" pitchFamily="34" charset="-120"/>
              </a:rPr>
              <a:t>Tiền xử lý cho phát hiện cạnh: Giảm nhiễu tần số cao, cải thiện độ chính xác của các thuật toán Sobel, Canny, Laplacian.</a:t>
            </a:r>
            <a:endParaRPr lang="en-US" sz="1750">
              <a:solidFill>
                <a:srgbClr val="272525"/>
              </a:solidFill>
              <a:ea typeface="Inter" pitchFamily="34" charset="-122"/>
              <a:cs typeface="Inter" pitchFamily="34" charset="-120"/>
            </a:endParaRPr>
          </a:p>
          <a:p>
            <a:pPr marL="285750" indent="-285750">
              <a:lnSpc>
                <a:spcPts val="2850"/>
              </a:lnSpc>
              <a:buFont typeface="Arial" panose="020B0604020202020204" pitchFamily="34" charset="0"/>
              <a:buChar char="•"/>
            </a:pPr>
            <a:r>
              <a:rPr lang="vi-VN" sz="1750">
                <a:solidFill>
                  <a:srgbClr val="272525"/>
                </a:solidFill>
                <a:ea typeface="Inter" pitchFamily="34" charset="-122"/>
                <a:cs typeface="Inter" pitchFamily="34" charset="-120"/>
              </a:rPr>
              <a:t>Giảm mẫu (Downsampling): Giữ nguyên đặc trưng quan trọng khi giảm kích thước ảnh, tối ưu tài nguyên tính toán.</a:t>
            </a:r>
            <a:endParaRPr lang="en-US" sz="1750">
              <a:solidFill>
                <a:srgbClr val="272525"/>
              </a:solidFill>
              <a:ea typeface="Inter" pitchFamily="34" charset="-122"/>
              <a:cs typeface="Inter" pitchFamily="34" charset="-120"/>
            </a:endParaRPr>
          </a:p>
          <a:p>
            <a:pPr marL="285750" indent="-285750">
              <a:lnSpc>
                <a:spcPts val="2850"/>
              </a:lnSpc>
              <a:buFont typeface="Arial" panose="020B0604020202020204" pitchFamily="34" charset="0"/>
              <a:buChar char="•"/>
            </a:pPr>
            <a:r>
              <a:rPr lang="vi-VN" sz="1750">
                <a:solidFill>
                  <a:srgbClr val="272525"/>
                </a:solidFill>
                <a:ea typeface="Inter" pitchFamily="34" charset="-122"/>
                <a:cs typeface="Inter" pitchFamily="34" charset="-120"/>
              </a:rPr>
              <a:t>Ứng dụng trong y tế: Cải thiện hình ảnh X-quang, siêu âm, CT, hỗ trợ chẩn đoán chính xác hơn.</a:t>
            </a:r>
            <a:endParaRPr lang="en-US" sz="175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A59EB5-5C07-425B-9EA7-2F867C816896}"/>
                  </a:ext>
                </a:extLst>
              </p:cNvPr>
              <p:cNvSpPr txBox="1"/>
              <p:nvPr/>
            </p:nvSpPr>
            <p:spPr>
              <a:xfrm>
                <a:off x="7723368" y="1250215"/>
                <a:ext cx="6153423" cy="1720792"/>
              </a:xfrm>
              <a:prstGeom prst="rect">
                <a:avLst/>
              </a:prstGeom>
              <a:noFill/>
            </p:spPr>
            <p:txBody>
              <a:bodyPr wrap="square" numCol="2" anchor="ctr">
                <a:spAutoFit/>
              </a:bodyPr>
              <a:lstStyle/>
              <a:p>
                <a:pPr marL="0" marR="0" indent="457200" algn="just">
                  <a:lnSpc>
                    <a:spcPct val="150000"/>
                  </a:lnSpc>
                  <a:spcBef>
                    <a:spcPts val="600"/>
                  </a:spcBef>
                  <a:spcAft>
                    <a:spcPts val="600"/>
                  </a:spcAft>
                </a:pPr>
                <a:r>
                  <a:rPr lang="en-US" sz="1200">
                    <a:effectLst/>
                    <a:latin typeface="Times New Roman" panose="02020603050405020304" pitchFamily="18" charset="0"/>
                    <a:ea typeface="Times New Roman" panose="02020603050405020304" pitchFamily="18" charset="0"/>
                  </a:rPr>
                  <a:t>Trong đó:</a:t>
                </a:r>
                <a:endParaRPr lang="en-US" sz="110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600"/>
                  </a:spcBef>
                  <a:spcAft>
                    <a:spcPts val="600"/>
                  </a:spcAft>
                  <a:buSzPts val="1300"/>
                  <a:buFont typeface="Symbol" panose="05050102010706020507" pitchFamily="18" charset="2"/>
                  <a:buChar char=""/>
                </a:pPr>
                <a:r>
                  <a:rPr lang="en-US" sz="1200">
                    <a:effectLst/>
                    <a:latin typeface="Times New Roman" panose="02020603050405020304" pitchFamily="18" charset="0"/>
                    <a:ea typeface="Times New Roman" panose="02020603050405020304" pitchFamily="18" charset="0"/>
                  </a:rPr>
                  <a:t> m: Số hàng của mặt nạ lọc.</a:t>
                </a:r>
                <a:endParaRPr lang="en-US" sz="110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600"/>
                  </a:spcBef>
                  <a:spcAft>
                    <a:spcPts val="600"/>
                  </a:spcAft>
                  <a:buSzPts val="1300"/>
                  <a:buFont typeface="Symbol" panose="05050102010706020507" pitchFamily="18" charset="2"/>
                  <a:buChar char=""/>
                </a:pPr>
                <a:r>
                  <a:rPr lang="en-US" sz="1200">
                    <a:effectLst/>
                    <a:latin typeface="Times New Roman" panose="02020603050405020304" pitchFamily="18" charset="0"/>
                    <a:ea typeface="Times New Roman" panose="02020603050405020304" pitchFamily="18" charset="0"/>
                  </a:rPr>
                  <a:t> n: Số cột của mặt nạ lọc.</a:t>
                </a:r>
                <a:endParaRPr lang="en-US" sz="110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600"/>
                  </a:spcBef>
                  <a:spcAft>
                    <a:spcPts val="600"/>
                  </a:spcAft>
                  <a:buSzPts val="1300"/>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rPr>
                      <m:t>𝑎</m:t>
                    </m:r>
                    <m:r>
                      <a:rPr lang="en-US" sz="1200" i="1">
                        <a:effectLst/>
                        <a:latin typeface="Cambria Math" panose="02040503050406030204" pitchFamily="18" charset="0"/>
                        <a:ea typeface="Times New Roman" panose="02020603050405020304" pitchFamily="18" charset="0"/>
                      </a:rPr>
                      <m:t>=</m:t>
                    </m:r>
                    <m:f>
                      <m:fPr>
                        <m:ctrlPr>
                          <a:rPr lang="en-US" sz="1200" i="1">
                            <a:effectLst/>
                            <a:latin typeface="Cambria Math" panose="02040503050406030204" pitchFamily="18" charset="0"/>
                            <a:ea typeface="Times New Roman" panose="02020603050405020304" pitchFamily="18" charset="0"/>
                          </a:rPr>
                        </m:ctrlPr>
                      </m:fPr>
                      <m:num>
                        <m:r>
                          <a:rPr lang="en-US" sz="1200" i="1">
                            <a:effectLst/>
                            <a:latin typeface="Cambria Math" panose="02040503050406030204" pitchFamily="18" charset="0"/>
                            <a:ea typeface="Times New Roman" panose="02020603050405020304" pitchFamily="18" charset="0"/>
                          </a:rPr>
                          <m:t>𝑚</m:t>
                        </m:r>
                      </m:num>
                      <m:den>
                        <m:r>
                          <a:rPr lang="en-US" sz="1200" i="1">
                            <a:effectLst/>
                            <a:latin typeface="Cambria Math" panose="02040503050406030204" pitchFamily="18" charset="0"/>
                            <a:ea typeface="Times New Roman" panose="02020603050405020304" pitchFamily="18" charset="0"/>
                          </a:rPr>
                          <m:t>2</m:t>
                        </m:r>
                      </m:den>
                    </m:f>
                    <m:r>
                      <a:rPr lang="en-US" sz="1200" i="1">
                        <a:effectLst/>
                        <a:latin typeface="Cambria Math" panose="02040503050406030204" pitchFamily="18" charset="0"/>
                        <a:ea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rPr>
                      <m:t>𝑏</m:t>
                    </m:r>
                    <m:r>
                      <a:rPr lang="en-US" sz="1200" i="1">
                        <a:effectLst/>
                        <a:latin typeface="Cambria Math" panose="02040503050406030204" pitchFamily="18" charset="0"/>
                        <a:ea typeface="Times New Roman" panose="02020603050405020304" pitchFamily="18" charset="0"/>
                      </a:rPr>
                      <m:t>= </m:t>
                    </m:r>
                    <m:f>
                      <m:fPr>
                        <m:ctrlPr>
                          <a:rPr lang="en-US" sz="1200" i="1">
                            <a:effectLst/>
                            <a:latin typeface="Cambria Math" panose="02040503050406030204" pitchFamily="18" charset="0"/>
                            <a:ea typeface="Times New Roman" panose="02020603050405020304" pitchFamily="18" charset="0"/>
                          </a:rPr>
                        </m:ctrlPr>
                      </m:fPr>
                      <m:num>
                        <m:r>
                          <a:rPr lang="en-US" sz="1200" i="1">
                            <a:effectLst/>
                            <a:latin typeface="Cambria Math" panose="02040503050406030204" pitchFamily="18" charset="0"/>
                            <a:ea typeface="Times New Roman" panose="02020603050405020304" pitchFamily="18" charset="0"/>
                          </a:rPr>
                          <m:t>𝑛</m:t>
                        </m:r>
                      </m:num>
                      <m:den>
                        <m:r>
                          <a:rPr lang="en-US" sz="1200" i="1">
                            <a:effectLst/>
                            <a:latin typeface="Cambria Math" panose="02040503050406030204" pitchFamily="18" charset="0"/>
                            <a:ea typeface="Times New Roman" panose="02020603050405020304" pitchFamily="18" charset="0"/>
                          </a:rPr>
                          <m:t>2</m:t>
                        </m:r>
                      </m:den>
                    </m:f>
                  </m:oMath>
                </a14:m>
                <a:r>
                  <a:rPr lang="en-US" sz="1200">
                    <a:effectLst/>
                    <a:latin typeface="Times New Roman" panose="02020603050405020304" pitchFamily="18" charset="0"/>
                    <a:ea typeface="Times New Roman" panose="02020603050405020304" pitchFamily="18" charset="0"/>
                  </a:rPr>
                  <a:t>: Bán kính vùng lân cận</a:t>
                </a:r>
                <a:endParaRPr lang="en-US" sz="110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600"/>
                  </a:spcBef>
                  <a:spcAft>
                    <a:spcPts val="600"/>
                  </a:spcAft>
                  <a:buSzPts val="1300"/>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rPr>
                      <m:t>𝑓</m:t>
                    </m:r>
                    <m:d>
                      <m:dPr>
                        <m:ctrlPr>
                          <a:rPr lang="en-US" sz="1200" i="1">
                            <a:effectLst/>
                            <a:latin typeface="Cambria Math" panose="02040503050406030204" pitchFamily="18" charset="0"/>
                            <a:ea typeface="Times New Roman" panose="02020603050405020304" pitchFamily="18" charset="0"/>
                          </a:rPr>
                        </m:ctrlPr>
                      </m:dPr>
                      <m:e>
                        <m:r>
                          <a:rPr lang="en-US" sz="1200" i="1">
                            <a:effectLst/>
                            <a:latin typeface="Cambria Math" panose="02040503050406030204" pitchFamily="18" charset="0"/>
                            <a:ea typeface="Times New Roman" panose="02020603050405020304" pitchFamily="18" charset="0"/>
                          </a:rPr>
                          <m:t>𝑥</m:t>
                        </m:r>
                        <m:r>
                          <a:rPr lang="en-US" sz="1200" i="1">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𝑠</m:t>
                        </m:r>
                        <m:r>
                          <a:rPr lang="en-US" sz="1200" i="1">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𝑦</m:t>
                        </m:r>
                        <m:r>
                          <a:rPr lang="en-US" sz="1200" i="1">
                            <a:effectLst/>
                            <a:latin typeface="Cambria Math" panose="02040503050406030204" pitchFamily="18" charset="0"/>
                            <a:ea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rPr>
                          <m:t>𝑡</m:t>
                        </m:r>
                      </m:e>
                    </m:d>
                  </m:oMath>
                </a14:m>
                <a:r>
                  <a:rPr lang="en-US" sz="1200">
                    <a:effectLst/>
                    <a:latin typeface="Times New Roman" panose="02020603050405020304" pitchFamily="18" charset="0"/>
                    <a:ea typeface="Times New Roman" panose="02020603050405020304" pitchFamily="18" charset="0"/>
                  </a:rPr>
                  <a:t>: Giá trị cường độ ánh sáng tại vị trí (x+s, y+t), là điểm ảnh thuộc vùng lân cận của điểm trung tâm (x,y)</a:t>
                </a:r>
                <a:endParaRPr lang="en-US" sz="1100">
                  <a:effectLst/>
                  <a:latin typeface="Times New Roman" panose="02020603050405020304" pitchFamily="18" charset="0"/>
                  <a:ea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22A59EB5-5C07-425B-9EA7-2F867C816896}"/>
                  </a:ext>
                </a:extLst>
              </p:cNvPr>
              <p:cNvSpPr txBox="1">
                <a:spLocks noRot="1" noChangeAspect="1" noMove="1" noResize="1" noEditPoints="1" noAdjustHandles="1" noChangeArrowheads="1" noChangeShapeType="1" noTextEdit="1"/>
              </p:cNvSpPr>
              <p:nvPr/>
            </p:nvSpPr>
            <p:spPr>
              <a:xfrm>
                <a:off x="7723368" y="1250215"/>
                <a:ext cx="6153423" cy="1720792"/>
              </a:xfrm>
              <a:prstGeom prst="rect">
                <a:avLst/>
              </a:prstGeom>
              <a:blipFill>
                <a:blip r:embed="rId5"/>
                <a:stretch>
                  <a:fillRect l="-198" r="-99" b="-355"/>
                </a:stretch>
              </a:blipFill>
            </p:spPr>
            <p:txBody>
              <a:bodyPr/>
              <a:lstStyle/>
              <a:p>
                <a:r>
                  <a:rPr lang="en-US">
                    <a:noFill/>
                  </a:rPr>
                  <a:t> </a:t>
                </a:r>
              </a:p>
            </p:txBody>
          </p:sp>
        </mc:Fallback>
      </mc:AlternateContent>
    </p:spTree>
    <p:extLst>
      <p:ext uri="{BB962C8B-B14F-4D97-AF65-F5344CB8AC3E}">
        <p14:creationId xmlns:p14="http://schemas.microsoft.com/office/powerpoint/2010/main" val="6295322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63032" y="559118"/>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MÔ TẢ BÀI TOÁN</a:t>
            </a:r>
            <a:endParaRPr lang="en-US" sz="3950" dirty="0"/>
          </a:p>
        </p:txBody>
      </p:sp>
      <p:sp>
        <p:nvSpPr>
          <p:cNvPr id="21" name="TextBox 20">
            <a:extLst>
              <a:ext uri="{FF2B5EF4-FFF2-40B4-BE49-F238E27FC236}">
                <a16:creationId xmlns:a16="http://schemas.microsoft.com/office/drawing/2014/main" id="{19D6C1AD-BE5D-47B5-AAF2-B524EED963A6}"/>
              </a:ext>
            </a:extLst>
          </p:cNvPr>
          <p:cNvSpPr txBox="1"/>
          <p:nvPr/>
        </p:nvSpPr>
        <p:spPr>
          <a:xfrm>
            <a:off x="838200" y="2156460"/>
            <a:ext cx="7002780" cy="4618059"/>
          </a:xfrm>
          <a:prstGeom prst="rect">
            <a:avLst/>
          </a:prstGeom>
          <a:noFill/>
        </p:spPr>
        <p:txBody>
          <a:bodyPr wrap="square">
            <a:spAutoFit/>
          </a:bodyPr>
          <a:lstStyle/>
          <a:p>
            <a:pPr>
              <a:lnSpc>
                <a:spcPct val="150000"/>
              </a:lnSpc>
            </a:pPr>
            <a:r>
              <a:rPr lang="vi-VN">
                <a:ea typeface="Calibri" panose="020F0502020204030204" pitchFamily="34" charset="0"/>
                <a:cs typeface="Calibri" panose="020F0502020204030204" pitchFamily="34" charset="0"/>
              </a:rPr>
              <a:t>Nhiễu trong xử lý ảnh số là yếu tố không mong muốn, làm giảm chất lượng hình ảnh, gây khó khăn cho việc phân tích và nhận diện chi tiết. Các loại nhiễu phổ biến gồm:</a:t>
            </a:r>
            <a:endParaRPr lang="en-US">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vi-VN">
                <a:ea typeface="Calibri" panose="020F0502020204030204" pitchFamily="34" charset="0"/>
                <a:cs typeface="Calibri" panose="020F0502020204030204" pitchFamily="34" charset="0"/>
              </a:rPr>
              <a:t>Nhiễu Gaussian: Phân bố chuẩn, xuất hiện do cảm biến hoặc quá trình truyền tải.</a:t>
            </a:r>
            <a:endParaRPr lang="en-US">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vi-VN">
                <a:ea typeface="Calibri" panose="020F0502020204030204" pitchFamily="34" charset="0"/>
                <a:cs typeface="Calibri" panose="020F0502020204030204" pitchFamily="34" charset="0"/>
              </a:rPr>
              <a:t>Nhiễu muối tiêu: Điểm trắng/đen ngẫu nhiên.</a:t>
            </a:r>
            <a:endParaRPr lang="en-US">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vi-VN">
                <a:ea typeface="Calibri" panose="020F0502020204030204" pitchFamily="34" charset="0"/>
                <a:cs typeface="Calibri" panose="020F0502020204030204" pitchFamily="34" charset="0"/>
              </a:rPr>
              <a:t>Nhiễu Poisson &amp; nhiễu</a:t>
            </a:r>
            <a:r>
              <a:rPr lang="en-US">
                <a:ea typeface="Calibri" panose="020F0502020204030204" pitchFamily="34" charset="0"/>
                <a:cs typeface="Calibri" panose="020F0502020204030204" pitchFamily="34" charset="0"/>
              </a:rPr>
              <a:t> </a:t>
            </a:r>
            <a:r>
              <a:rPr lang="en-US">
                <a:latin typeface="Arial" panose="020B0604020202020204" pitchFamily="34" charset="0"/>
                <a:ea typeface="Calibri" panose="020F0502020204030204" pitchFamily="34" charset="0"/>
                <a:cs typeface="Arial" panose="020B0604020202020204" pitchFamily="34" charset="0"/>
              </a:rPr>
              <a:t>mã hóa</a:t>
            </a:r>
            <a:r>
              <a:rPr lang="vi-VN">
                <a:latin typeface="Arial" panose="020B0604020202020204" pitchFamily="34" charset="0"/>
                <a:ea typeface="Calibri" panose="020F0502020204030204" pitchFamily="34" charset="0"/>
                <a:cs typeface="Arial" panose="020B0604020202020204" pitchFamily="34" charset="0"/>
              </a:rPr>
              <a:t> </a:t>
            </a:r>
            <a:r>
              <a:rPr lang="vi-VN">
                <a:ea typeface="Calibri" panose="020F0502020204030204" pitchFamily="34" charset="0"/>
                <a:cs typeface="Calibri" panose="020F0502020204030204" pitchFamily="34" charset="0"/>
              </a:rPr>
              <a:t>: Xuất hiện trong môi trường ánh sáng yếu hoặc cảm biến có độ nhạy kém.</a:t>
            </a:r>
            <a:endParaRPr lang="en-US">
              <a:ea typeface="Calibri" panose="020F0502020204030204" pitchFamily="34" charset="0"/>
              <a:cs typeface="Calibri" panose="020F0502020204030204" pitchFamily="34" charset="0"/>
            </a:endParaRPr>
          </a:p>
          <a:p>
            <a:pPr>
              <a:lnSpc>
                <a:spcPct val="150000"/>
              </a:lnSpc>
            </a:pPr>
            <a:r>
              <a:rPr lang="vi-VN">
                <a:ea typeface="Calibri" panose="020F0502020204030204" pitchFamily="34" charset="0"/>
                <a:cs typeface="Calibri" panose="020F0502020204030204" pitchFamily="34" charset="0"/>
              </a:rPr>
              <a:t>Mục tiêu nghiên cứu: Sử dụng lọc trung bình để giảm nhiễu trong khi bảo toàn cấu trúc và chi tiết ảnh. Hiệu quả được đánh giá dựa trên PSNR và SSIM, với các kích thước mặt nạ khác nhau.</a:t>
            </a:r>
            <a:endParaRPr lang="en-US">
              <a:ea typeface="Calibri" panose="020F0502020204030204" pitchFamily="34" charset="0"/>
              <a:cs typeface="Calibri" panose="020F0502020204030204" pitchFamily="34" charset="0"/>
            </a:endParaRPr>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p:pic>
        <p:nvPicPr>
          <p:cNvPr id="10" name="Picture 9">
            <a:extLst>
              <a:ext uri="{FF2B5EF4-FFF2-40B4-BE49-F238E27FC236}">
                <a16:creationId xmlns:a16="http://schemas.microsoft.com/office/drawing/2014/main" id="{AFD35A55-DCAC-46B6-A892-B0F35B17981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8335" y="2156461"/>
            <a:ext cx="3895645" cy="4618058"/>
          </a:xfrm>
          <a:prstGeom prst="rect">
            <a:avLst/>
          </a:prstGeom>
          <a:noFill/>
          <a:ln>
            <a:noFill/>
          </a:ln>
        </p:spPr>
      </p:pic>
      <p:sp>
        <p:nvSpPr>
          <p:cNvPr id="2" name="TextBox 1">
            <a:extLst>
              <a:ext uri="{FF2B5EF4-FFF2-40B4-BE49-F238E27FC236}">
                <a16:creationId xmlns:a16="http://schemas.microsoft.com/office/drawing/2014/main" id="{7BD06186-1ADE-4037-A95C-77A651290C40}"/>
              </a:ext>
            </a:extLst>
          </p:cNvPr>
          <p:cNvSpPr txBox="1"/>
          <p:nvPr/>
        </p:nvSpPr>
        <p:spPr>
          <a:xfrm>
            <a:off x="9577625" y="6935113"/>
            <a:ext cx="3302713" cy="307777"/>
          </a:xfrm>
          <a:prstGeom prst="rect">
            <a:avLst/>
          </a:prstGeom>
          <a:noFill/>
        </p:spPr>
        <p:txBody>
          <a:bodyPr wrap="square" rtlCol="0">
            <a:spAutoFit/>
          </a:bodyPr>
          <a:lstStyle/>
          <a:p>
            <a:pPr algn="just"/>
            <a:r>
              <a:rPr lang="en-US" sz="1400">
                <a:effectLst/>
                <a:latin typeface="Times New Roman" panose="02020603050405020304" pitchFamily="18" charset="0"/>
                <a:ea typeface="Times New Roman" panose="02020603050405020304" pitchFamily="18" charset="0"/>
              </a:rPr>
              <a:t>Ảnh đầu vào bị nhiễu Gaussian (input)</a:t>
            </a:r>
            <a:endParaRPr lang="en-US" sz="1400"/>
          </a:p>
        </p:txBody>
      </p:sp>
    </p:spTree>
    <p:extLst>
      <p:ext uri="{BB962C8B-B14F-4D97-AF65-F5344CB8AC3E}">
        <p14:creationId xmlns:p14="http://schemas.microsoft.com/office/powerpoint/2010/main" val="382593209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84011" y="819237"/>
            <a:ext cx="6829187" cy="634365"/>
          </a:xfrm>
          <a:prstGeom prst="rect">
            <a:avLst/>
          </a:prstGeom>
          <a:noFill/>
          <a:ln/>
        </p:spPr>
        <p:txBody>
          <a:bodyPr wrap="none" lIns="0" tIns="0" rIns="0" bIns="0" rtlCol="0" anchor="t"/>
          <a:lstStyle/>
          <a:p>
            <a:pPr marL="0" indent="0">
              <a:lnSpc>
                <a:spcPts val="4950"/>
              </a:lnSpc>
              <a:buNone/>
            </a:pPr>
            <a:r>
              <a:rPr lang="en-US" sz="3950" b="1">
                <a:solidFill>
                  <a:srgbClr val="000000"/>
                </a:solidFill>
                <a:ea typeface="Petrona Bold" pitchFamily="34" charset="-122"/>
                <a:cs typeface="Petrona Bold" pitchFamily="34" charset="-120"/>
              </a:rPr>
              <a:t>SƠ ĐỒ KHỐI</a:t>
            </a:r>
            <a:endParaRPr lang="en-US" sz="3950" dirty="0"/>
          </a:p>
        </p:txBody>
      </p:sp>
      <p:sp>
        <p:nvSpPr>
          <p:cNvPr id="21" name="TextBox 20">
            <a:extLst>
              <a:ext uri="{FF2B5EF4-FFF2-40B4-BE49-F238E27FC236}">
                <a16:creationId xmlns:a16="http://schemas.microsoft.com/office/drawing/2014/main" id="{19D6C1AD-BE5D-47B5-AAF2-B524EED963A6}"/>
              </a:ext>
            </a:extLst>
          </p:cNvPr>
          <p:cNvSpPr txBox="1"/>
          <p:nvPr/>
        </p:nvSpPr>
        <p:spPr>
          <a:xfrm>
            <a:off x="5769460" y="2204702"/>
            <a:ext cx="7818940" cy="5027017"/>
          </a:xfrm>
          <a:prstGeom prst="rect">
            <a:avLst/>
          </a:prstGeom>
          <a:noFill/>
        </p:spPr>
        <p:txBody>
          <a:bodyPr wrap="square">
            <a:spAutoFit/>
          </a:bodyPr>
          <a:lstStyle/>
          <a:p>
            <a:pPr>
              <a:lnSpc>
                <a:spcPct val="150000"/>
              </a:lnSpc>
            </a:pPr>
            <a:r>
              <a:rPr lang="vi-VN">
                <a:ea typeface="Calibri" panose="020F0502020204030204" pitchFamily="34" charset="0"/>
                <a:cs typeface="Calibri" panose="020F0502020204030204" pitchFamily="34" charset="0"/>
              </a:rPr>
              <a:t>Bước 1: Nhập ảnh đầu vào (Input): Ảnh có thể là màu hoặc xám, chứa các mức nhiễu khác nhau. Hệ thống nhận diện định dạng ảnh và chuẩn bị xử lý.</a:t>
            </a:r>
          </a:p>
          <a:p>
            <a:pPr>
              <a:lnSpc>
                <a:spcPct val="150000"/>
              </a:lnSpc>
            </a:pPr>
            <a:r>
              <a:rPr lang="vi-VN">
                <a:ea typeface="Calibri" panose="020F0502020204030204" pitchFamily="34" charset="0"/>
                <a:cs typeface="Calibri" panose="020F0502020204030204" pitchFamily="34" charset="0"/>
              </a:rPr>
              <a:t>Bước 2: Chuyển đổi ảnh sang ảnh xám (nếu cần): Ảnh màu được chuyển sang ảnh xám để đơn giản hóa dữ liệu, tối ưu hiệu suất và tập trung vào cấu trúc ảnh.</a:t>
            </a:r>
          </a:p>
          <a:p>
            <a:pPr>
              <a:lnSpc>
                <a:spcPct val="150000"/>
              </a:lnSpc>
            </a:pPr>
            <a:r>
              <a:rPr lang="vi-VN">
                <a:ea typeface="Calibri" panose="020F0502020204030204" pitchFamily="34" charset="0"/>
                <a:cs typeface="Calibri" panose="020F0502020204030204" pitchFamily="34" charset="0"/>
              </a:rPr>
              <a:t>Bước 3: Thêm Padding: Để bộ lọc hoạt động trên toàn bộ ảnh, padding được thêm vào vùng biên, được đặt là 0 để giữ tính nhất quán.</a:t>
            </a:r>
          </a:p>
          <a:p>
            <a:pPr>
              <a:lnSpc>
                <a:spcPct val="150000"/>
              </a:lnSpc>
            </a:pPr>
            <a:r>
              <a:rPr lang="vi-VN">
                <a:ea typeface="Calibri" panose="020F0502020204030204" pitchFamily="34" charset="0"/>
                <a:cs typeface="Calibri" panose="020F0502020204030204" pitchFamily="34" charset="0"/>
              </a:rPr>
              <a:t>Bước 4: Áp dụng bộ lọc trung bình: Mặt nạ 3×3, 5×5 hoặc 7×7 quét qua ảnh, tính trung bình các điểm lân cận để giảm nhiễu và làm mịn ảnh.</a:t>
            </a:r>
          </a:p>
          <a:p>
            <a:pPr>
              <a:lnSpc>
                <a:spcPct val="150000"/>
              </a:lnSpc>
            </a:pPr>
            <a:r>
              <a:rPr lang="vi-VN">
                <a:ea typeface="Calibri" panose="020F0502020204030204" pitchFamily="34" charset="0"/>
                <a:cs typeface="Calibri" panose="020F0502020204030204" pitchFamily="34" charset="0"/>
              </a:rPr>
              <a:t>Bước 5: Xuất ảnh kết quả (Output): Ảnh sau xử lý có mức nhiễu thấp hơn, mịn hơn mà vẫn giữ được các chi tiết quan trọng.</a:t>
            </a:r>
          </a:p>
        </p:txBody>
      </p:sp>
      <p:sp>
        <p:nvSpPr>
          <p:cNvPr id="26" name="Text 1">
            <a:extLst>
              <a:ext uri="{FF2B5EF4-FFF2-40B4-BE49-F238E27FC236}">
                <a16:creationId xmlns:a16="http://schemas.microsoft.com/office/drawing/2014/main" id="{DEABEBC5-C6BB-4225-A4B9-0DDA985F3356}"/>
              </a:ext>
            </a:extLst>
          </p:cNvPr>
          <p:cNvSpPr/>
          <p:nvPr/>
        </p:nvSpPr>
        <p:spPr>
          <a:xfrm>
            <a:off x="8449461" y="3900379"/>
            <a:ext cx="5412127" cy="3659695"/>
          </a:xfrm>
          <a:prstGeom prst="rect">
            <a:avLst/>
          </a:prstGeom>
          <a:noFill/>
          <a:ln/>
        </p:spPr>
        <p:txBody>
          <a:bodyPr wrap="none" lIns="0" tIns="0" rIns="0" bIns="0" rtlCol="0" anchor="t"/>
          <a:lstStyle/>
          <a:p>
            <a:pPr marL="0" indent="0" algn="l">
              <a:lnSpc>
                <a:spcPts val="2800"/>
              </a:lnSpc>
              <a:buNone/>
            </a:pPr>
            <a:endParaRPr lang="en-US" sz="2250" dirty="0"/>
          </a:p>
        </p:txBody>
      </p:sp>
      <p:sp>
        <p:nvSpPr>
          <p:cNvPr id="2" name="TextBox 1">
            <a:extLst>
              <a:ext uri="{FF2B5EF4-FFF2-40B4-BE49-F238E27FC236}">
                <a16:creationId xmlns:a16="http://schemas.microsoft.com/office/drawing/2014/main" id="{7BD06186-1ADE-4037-A95C-77A651290C40}"/>
              </a:ext>
            </a:extLst>
          </p:cNvPr>
          <p:cNvSpPr txBox="1"/>
          <p:nvPr/>
        </p:nvSpPr>
        <p:spPr>
          <a:xfrm>
            <a:off x="768812" y="6854885"/>
            <a:ext cx="3302713" cy="376834"/>
          </a:xfrm>
          <a:prstGeom prst="rect">
            <a:avLst/>
          </a:prstGeom>
          <a:noFill/>
        </p:spPr>
        <p:txBody>
          <a:bodyPr wrap="square" rtlCol="0">
            <a:spAutoFit/>
          </a:bodyPr>
          <a:lstStyle/>
          <a:p>
            <a:pPr marL="0" marR="0" algn="ctr">
              <a:lnSpc>
                <a:spcPct val="150000"/>
              </a:lnSpc>
              <a:spcBef>
                <a:spcPts val="600"/>
              </a:spcBef>
              <a:spcAft>
                <a:spcPts val="600"/>
              </a:spcAft>
            </a:pPr>
            <a:r>
              <a:rPr lang="en-US" sz="1400">
                <a:effectLst/>
                <a:latin typeface="Times New Roman" panose="02020603050405020304" pitchFamily="18" charset="0"/>
                <a:ea typeface="Times New Roman" panose="02020603050405020304" pitchFamily="18" charset="0"/>
              </a:rPr>
              <a:t>Sơ đồ khối của kỹ thuật lọc trung bình</a:t>
            </a:r>
          </a:p>
        </p:txBody>
      </p:sp>
      <p:pic>
        <p:nvPicPr>
          <p:cNvPr id="7" name="Picture 6">
            <a:extLst>
              <a:ext uri="{FF2B5EF4-FFF2-40B4-BE49-F238E27FC236}">
                <a16:creationId xmlns:a16="http://schemas.microsoft.com/office/drawing/2014/main" id="{4FBBC083-7A71-4958-BDEC-75521B12662E}"/>
              </a:ext>
            </a:extLst>
          </p:cNvPr>
          <p:cNvPicPr/>
          <p:nvPr/>
        </p:nvPicPr>
        <p:blipFill>
          <a:blip r:embed="rId3">
            <a:extLst>
              <a:ext uri="{28A0092B-C50C-407E-A947-70E740481C1C}">
                <a14:useLocalDpi xmlns:a14="http://schemas.microsoft.com/office/drawing/2010/main" val="0"/>
              </a:ext>
            </a:extLst>
          </a:blip>
          <a:stretch>
            <a:fillRect/>
          </a:stretch>
        </p:blipFill>
        <p:spPr>
          <a:xfrm>
            <a:off x="796392" y="705188"/>
            <a:ext cx="3440328" cy="6259491"/>
          </a:xfrm>
          <a:prstGeom prst="rect">
            <a:avLst/>
          </a:prstGeom>
        </p:spPr>
      </p:pic>
    </p:spTree>
    <p:extLst>
      <p:ext uri="{BB962C8B-B14F-4D97-AF65-F5344CB8AC3E}">
        <p14:creationId xmlns:p14="http://schemas.microsoft.com/office/powerpoint/2010/main" val="14619537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4329</Words>
  <Application>Microsoft Office PowerPoint</Application>
  <PresentationFormat>Custom</PresentationFormat>
  <Paragraphs>340</Paragraphs>
  <Slides>34</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Arial</vt:lpstr>
      <vt:lpstr>Calibri</vt:lpstr>
      <vt:lpstr>Calibri Light</vt:lpstr>
      <vt:lpstr>Symbol</vt:lpstr>
      <vt:lpstr>Times New Roman</vt:lpstr>
      <vt:lpstr>Wingdings</vt:lpstr>
      <vt:lpstr>Cambria Math</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ẢNH CHÂN DUNG BỊ NHIỄU GAUSSIAN </vt:lpstr>
      <vt:lpstr>ẢNH CHÂN DUNG BỊ NHIỄU GAUSSIAN </vt:lpstr>
      <vt:lpstr>ẢNH CHÂN DUNG BỊ NHIỄU GAUSSIAN </vt:lpstr>
      <vt:lpstr>ẢNH CHÂN DUNG BỊ NHIỄU GAUSSIAN </vt:lpstr>
      <vt:lpstr>ĐÁNH GIÁ QUA CHỈ SỐ PSNR</vt:lpstr>
      <vt:lpstr>ĐÁNH GIÁ QUA CHỈ SỐ SSIM</vt:lpstr>
      <vt:lpstr>ẢNH PHONG CẢNH BỊ NHIỄU GAUSSIAN</vt:lpstr>
      <vt:lpstr>ẢNH PHONG CẢNH BỊ NHIỄU GAUSSIAN </vt:lpstr>
      <vt:lpstr>ẢNH PHONG CẢNH BỊ NHIỄU GAUSSIAN </vt:lpstr>
      <vt:lpstr>ẢNH PHONG CẢNH BỊ NHIỄU GAUSSIAN </vt:lpstr>
      <vt:lpstr>ĐÁNH GIÁ QUA CHỈ SỐ PSNR</vt:lpstr>
      <vt:lpstr>ĐÁNH GIÁ QUA CHỈ SỐ SSIM</vt:lpstr>
      <vt:lpstr>NHIỄU MUỐI TIÊU</vt:lpstr>
      <vt:lpstr>NHIỄU MUỐI TIÊU</vt:lpstr>
      <vt:lpstr>NHIỄU POISSON VÀ NHIỄU MÃ HÓA</vt:lpstr>
      <vt:lpstr>NHIỄU POISSON VÀ NHIỄU MÃ HÓA</vt:lpstr>
      <vt:lpstr>NHIỄU POISSON VÀ NHIỄU MÃ HÓA</vt:lpstr>
      <vt:lpstr>NHIỄU POISSON VÀ NHIỄU MÃ HÓA</vt:lpstr>
      <vt:lpstr>KẾT LUẬN</vt:lpstr>
      <vt:lpstr>Hướng phát triển</vt:lpstr>
      <vt:lpstr>Lời cảm ơn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Nguyễn Thanh Hiếu</cp:lastModifiedBy>
  <cp:revision>27</cp:revision>
  <dcterms:created xsi:type="dcterms:W3CDTF">2025-01-08T19:23:56Z</dcterms:created>
  <dcterms:modified xsi:type="dcterms:W3CDTF">2025-01-08T22:46:51Z</dcterms:modified>
</cp:coreProperties>
</file>